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3"/>
  </p:notesMasterIdLst>
  <p:sldIdLst>
    <p:sldId id="294" r:id="rId5"/>
    <p:sldId id="293" r:id="rId6"/>
    <p:sldId id="289" r:id="rId7"/>
    <p:sldId id="300" r:id="rId8"/>
    <p:sldId id="302" r:id="rId9"/>
    <p:sldId id="301" r:id="rId10"/>
    <p:sldId id="389" r:id="rId11"/>
    <p:sldId id="390" r:id="rId12"/>
    <p:sldId id="391" r:id="rId13"/>
    <p:sldId id="378" r:id="rId14"/>
    <p:sldId id="380" r:id="rId15"/>
    <p:sldId id="303" r:id="rId16"/>
    <p:sldId id="387" r:id="rId17"/>
    <p:sldId id="304" r:id="rId18"/>
    <p:sldId id="305" r:id="rId19"/>
    <p:sldId id="306" r:id="rId20"/>
    <p:sldId id="307" r:id="rId21"/>
    <p:sldId id="308" r:id="rId22"/>
    <p:sldId id="309" r:id="rId23"/>
    <p:sldId id="310" r:id="rId24"/>
    <p:sldId id="381" r:id="rId25"/>
    <p:sldId id="315" r:id="rId26"/>
    <p:sldId id="316" r:id="rId27"/>
    <p:sldId id="318" r:id="rId28"/>
    <p:sldId id="317" r:id="rId29"/>
    <p:sldId id="319" r:id="rId30"/>
    <p:sldId id="320" r:id="rId31"/>
    <p:sldId id="322" r:id="rId32"/>
    <p:sldId id="323" r:id="rId33"/>
    <p:sldId id="324" r:id="rId34"/>
    <p:sldId id="325" r:id="rId35"/>
    <p:sldId id="383" r:id="rId36"/>
    <p:sldId id="327" r:id="rId37"/>
    <p:sldId id="328" r:id="rId38"/>
    <p:sldId id="329" r:id="rId39"/>
    <p:sldId id="330" r:id="rId40"/>
    <p:sldId id="331" r:id="rId41"/>
    <p:sldId id="332" r:id="rId42"/>
    <p:sldId id="333" r:id="rId43"/>
    <p:sldId id="334" r:id="rId44"/>
    <p:sldId id="337" r:id="rId45"/>
    <p:sldId id="338" r:id="rId46"/>
    <p:sldId id="339" r:id="rId47"/>
    <p:sldId id="340" r:id="rId48"/>
    <p:sldId id="341" r:id="rId49"/>
    <p:sldId id="342" r:id="rId50"/>
    <p:sldId id="384" r:id="rId51"/>
    <p:sldId id="385" r:id="rId52"/>
    <p:sldId id="386" r:id="rId53"/>
    <p:sldId id="392" r:id="rId54"/>
    <p:sldId id="397" r:id="rId55"/>
    <p:sldId id="398" r:id="rId56"/>
    <p:sldId id="393" r:id="rId57"/>
    <p:sldId id="394" r:id="rId58"/>
    <p:sldId id="395" r:id="rId59"/>
    <p:sldId id="396" r:id="rId60"/>
    <p:sldId id="399" r:id="rId61"/>
    <p:sldId id="376"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mryn Barker" initials="T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55" autoAdjust="0"/>
    <p:restoredTop sz="87791" autoAdjust="0"/>
  </p:normalViewPr>
  <p:slideViewPr>
    <p:cSldViewPr snapToGrid="0" snapToObjects="1">
      <p:cViewPr>
        <p:scale>
          <a:sx n="125" d="100"/>
          <a:sy n="125" d="100"/>
        </p:scale>
        <p:origin x="3252" y="24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a:outerShdw blurRad="50800" dist="50800" dir="5400000" algn="ctr" rotWithShape="0">
                <a:schemeClr val="bg1"/>
              </a:outerShdw>
            </a:effectLst>
          </c:spPr>
          <c:marker>
            <c:symbol val="circle"/>
            <c:size val="5"/>
            <c:spPr>
              <a:solidFill>
                <a:schemeClr val="accent1"/>
              </a:solidFill>
              <a:ln w="9525">
                <a:solidFill>
                  <a:schemeClr val="accent1"/>
                </a:solidFill>
              </a:ln>
              <a:effectLst>
                <a:outerShdw blurRad="50800" dist="50800" dir="5400000" algn="ctr" rotWithShape="0">
                  <a:schemeClr val="bg1"/>
                </a:outerShdw>
              </a:effectLst>
            </c:spPr>
          </c:marker>
          <c:xVal>
            <c:numRef>
              <c:f>Sheet1!$A$2:$A$4</c:f>
              <c:numCache>
                <c:formatCode>General</c:formatCode>
                <c:ptCount val="3"/>
                <c:pt idx="0">
                  <c:v>0.5</c:v>
                </c:pt>
                <c:pt idx="1">
                  <c:v>2</c:v>
                </c:pt>
                <c:pt idx="2">
                  <c:v>3</c:v>
                </c:pt>
              </c:numCache>
            </c:numRef>
          </c:xVal>
          <c:yVal>
            <c:numRef>
              <c:f>Sheet1!$B$2:$B$4</c:f>
              <c:numCache>
                <c:formatCode>General</c:formatCode>
                <c:ptCount val="3"/>
                <c:pt idx="0">
                  <c:v>1</c:v>
                </c:pt>
                <c:pt idx="1">
                  <c:v>2</c:v>
                </c:pt>
                <c:pt idx="2">
                  <c:v>1.5</c:v>
                </c:pt>
              </c:numCache>
            </c:numRef>
          </c:yVal>
          <c:smooth val="0"/>
          <c:extLst>
            <c:ext xmlns:c16="http://schemas.microsoft.com/office/drawing/2014/chart" uri="{C3380CC4-5D6E-409C-BE32-E72D297353CC}">
              <c16:uniqueId val="{00000000-D53A-476F-8D3A-5C831D440B63}"/>
            </c:ext>
          </c:extLst>
        </c:ser>
        <c:dLbls>
          <c:showLegendKey val="0"/>
          <c:showVal val="0"/>
          <c:showCatName val="0"/>
          <c:showSerName val="0"/>
          <c:showPercent val="0"/>
          <c:showBubbleSize val="0"/>
        </c:dLbls>
        <c:axId val="2078442024"/>
        <c:axId val="2084920824"/>
      </c:scatterChart>
      <c:valAx>
        <c:axId val="2078442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4920824"/>
        <c:crosses val="autoZero"/>
        <c:crossBetween val="midCat"/>
      </c:valAx>
      <c:valAx>
        <c:axId val="2084920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8442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5A087AA5-8C8D-3E4A-B5E2-373E194504B5}" type="presOf" srcId="{84F8989F-9866-4D89-80DD-C19F03B68FB4}" destId="{A861EBF1-ACB0-4483-8871-E2ED5342F1EE}"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54961552-0AE5-C446-A274-4B502E976A3B}" type="presOf" srcId="{815021E2-3E61-4034-8306-BF2996571586}" destId="{7BDF7E0C-23DA-43ED-932E-0F7AACA8CF40}" srcOrd="3" destOrd="0" presId="urn:microsoft.com/office/officeart/2005/8/layout/gear1"/>
    <dgm:cxn modelId="{11EA4D8D-8D14-BC43-9A87-F7A05FA81F2B}" type="presOf" srcId="{76E160B1-E4B9-46F8-80CD-35B1BA1FAB67}" destId="{16D4F48F-05E2-4722-B031-82FF2AC7CBE0}" srcOrd="0" destOrd="0" presId="urn:microsoft.com/office/officeart/2005/8/layout/gear1"/>
    <dgm:cxn modelId="{BE41A287-7AF3-E445-A002-1F36CFD9B1D4}" type="presOf" srcId="{65B0B4FC-730A-498D-A0A7-198257489ACD}" destId="{AADEACB4-3D1E-40AA-A8E5-5741D8D2AD7B}" srcOrd="0" destOrd="0" presId="urn:microsoft.com/office/officeart/2005/8/layout/gear1"/>
    <dgm:cxn modelId="{19CC58B2-152D-304E-909D-F2B5EA416580}" type="presOf" srcId="{AC9163F7-F3A0-414C-B4F1-08EDECFD882E}" destId="{465371BC-C51D-40F1-808B-E1079A4D7A32}"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54200B1C-7B0C-4742-ABA0-BD95529AACC7}" type="presOf" srcId="{815021E2-3E61-4034-8306-BF2996571586}" destId="{CC05ADE6-F4B9-4933-8DDD-53DE176B5BE6}" srcOrd="1" destOrd="0" presId="urn:microsoft.com/office/officeart/2005/8/layout/gear1"/>
    <dgm:cxn modelId="{9BC92844-9EB3-714D-9309-446F1AFB7031}" type="presOf" srcId="{DE5562C0-273D-4A1F-ACED-C0B00E549F36}" destId="{5E762078-2D92-495D-B36B-70E29B73E0AB}" srcOrd="1" destOrd="0" presId="urn:microsoft.com/office/officeart/2005/8/layout/gear1"/>
    <dgm:cxn modelId="{6B91BAF4-D9DB-6B47-BB9F-098D750BA184}" type="presOf" srcId="{815021E2-3E61-4034-8306-BF2996571586}" destId="{31754E99-0E99-4F1E-B91E-0EE273AC8241}" srcOrd="2" destOrd="0" presId="urn:microsoft.com/office/officeart/2005/8/layout/gear1"/>
    <dgm:cxn modelId="{03243206-7A34-BA4B-9970-D42743B135E1}" type="presOf" srcId="{9A881F18-257E-4BF3-AA02-CA9BF3D47C46}" destId="{E1EA8425-0704-4C09-884F-C8DAE9451A7D}"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389B6B48-778A-6447-9FB5-1E958F33DF94}" type="presOf" srcId="{65B0B4FC-730A-498D-A0A7-198257489ACD}" destId="{1685BA4B-1A55-403A-8F37-68A4B35E333A}" srcOrd="1" destOrd="0" presId="urn:microsoft.com/office/officeart/2005/8/layout/gear1"/>
    <dgm:cxn modelId="{B42CC893-FCDA-A447-84C8-4CA98AB6EDFF}" type="presOf" srcId="{DE5562C0-273D-4A1F-ACED-C0B00E549F36}" destId="{A9EBE5A5-C389-45D7-B2F7-DA86DD4E5488}" srcOrd="0" destOrd="0" presId="urn:microsoft.com/office/officeart/2005/8/layout/gear1"/>
    <dgm:cxn modelId="{1B941D99-CC85-0848-B8A0-45C723778F9A}" type="presOf" srcId="{DE5562C0-273D-4A1F-ACED-C0B00E549F36}" destId="{BBAC9ED9-E5E6-4F29-868A-795200BE26DE}" srcOrd="2" destOrd="0" presId="urn:microsoft.com/office/officeart/2005/8/layout/gear1"/>
    <dgm:cxn modelId="{ADC2C9EA-F30F-7346-96E6-D03F420B8A3C}" type="presOf" srcId="{815021E2-3E61-4034-8306-BF2996571586}" destId="{87F6E066-22A2-4845-B832-3F620F2CCA64}" srcOrd="0" destOrd="0" presId="urn:microsoft.com/office/officeart/2005/8/layout/gear1"/>
    <dgm:cxn modelId="{1CA0DCEE-332A-0543-90AE-9F18E83DFAC8}" type="presOf" srcId="{65B0B4FC-730A-498D-A0A7-198257489ACD}" destId="{49612219-54EA-4B32-9261-F9EF1C95F7F3}" srcOrd="2" destOrd="0" presId="urn:microsoft.com/office/officeart/2005/8/layout/gear1"/>
    <dgm:cxn modelId="{D0E4EA14-94F1-594E-83C7-7CB5B59374AF}" type="presParOf" srcId="{16D4F48F-05E2-4722-B031-82FF2AC7CBE0}" destId="{AADEACB4-3D1E-40AA-A8E5-5741D8D2AD7B}" srcOrd="0" destOrd="0" presId="urn:microsoft.com/office/officeart/2005/8/layout/gear1"/>
    <dgm:cxn modelId="{1474771B-9B70-074C-B6F9-56CAD39A6DEF}" type="presParOf" srcId="{16D4F48F-05E2-4722-B031-82FF2AC7CBE0}" destId="{1685BA4B-1A55-403A-8F37-68A4B35E333A}" srcOrd="1" destOrd="0" presId="urn:microsoft.com/office/officeart/2005/8/layout/gear1"/>
    <dgm:cxn modelId="{54083336-44AD-4E4A-8D7D-A153CCCCAFBB}" type="presParOf" srcId="{16D4F48F-05E2-4722-B031-82FF2AC7CBE0}" destId="{49612219-54EA-4B32-9261-F9EF1C95F7F3}" srcOrd="2" destOrd="0" presId="urn:microsoft.com/office/officeart/2005/8/layout/gear1"/>
    <dgm:cxn modelId="{56BFEB50-6F5E-E647-B279-F1DB2CFC85C1}" type="presParOf" srcId="{16D4F48F-05E2-4722-B031-82FF2AC7CBE0}" destId="{A9EBE5A5-C389-45D7-B2F7-DA86DD4E5488}" srcOrd="3" destOrd="0" presId="urn:microsoft.com/office/officeart/2005/8/layout/gear1"/>
    <dgm:cxn modelId="{DEFAA4D7-7E1C-7D49-964F-A8A64DBFEF50}" type="presParOf" srcId="{16D4F48F-05E2-4722-B031-82FF2AC7CBE0}" destId="{5E762078-2D92-495D-B36B-70E29B73E0AB}" srcOrd="4" destOrd="0" presId="urn:microsoft.com/office/officeart/2005/8/layout/gear1"/>
    <dgm:cxn modelId="{ECD75CB4-12DE-A241-B201-CCDCB0B0B33E}" type="presParOf" srcId="{16D4F48F-05E2-4722-B031-82FF2AC7CBE0}" destId="{BBAC9ED9-E5E6-4F29-868A-795200BE26DE}" srcOrd="5" destOrd="0" presId="urn:microsoft.com/office/officeart/2005/8/layout/gear1"/>
    <dgm:cxn modelId="{6E507A29-97D9-764D-83E3-21D21F303970}" type="presParOf" srcId="{16D4F48F-05E2-4722-B031-82FF2AC7CBE0}" destId="{87F6E066-22A2-4845-B832-3F620F2CCA64}" srcOrd="6" destOrd="0" presId="urn:microsoft.com/office/officeart/2005/8/layout/gear1"/>
    <dgm:cxn modelId="{0E0B1E48-45E3-F148-9F6C-E1A868B72AE2}" type="presParOf" srcId="{16D4F48F-05E2-4722-B031-82FF2AC7CBE0}" destId="{CC05ADE6-F4B9-4933-8DDD-53DE176B5BE6}" srcOrd="7" destOrd="0" presId="urn:microsoft.com/office/officeart/2005/8/layout/gear1"/>
    <dgm:cxn modelId="{093B1043-0006-7541-9307-A89B65CD20A5}" type="presParOf" srcId="{16D4F48F-05E2-4722-B031-82FF2AC7CBE0}" destId="{31754E99-0E99-4F1E-B91E-0EE273AC8241}" srcOrd="8" destOrd="0" presId="urn:microsoft.com/office/officeart/2005/8/layout/gear1"/>
    <dgm:cxn modelId="{2AFF4862-88A1-7D4B-8C51-25467E3975AA}" type="presParOf" srcId="{16D4F48F-05E2-4722-B031-82FF2AC7CBE0}" destId="{7BDF7E0C-23DA-43ED-932E-0F7AACA8CF40}" srcOrd="9" destOrd="0" presId="urn:microsoft.com/office/officeart/2005/8/layout/gear1"/>
    <dgm:cxn modelId="{091F5C05-6D79-334E-9F7F-103D3C651CDE}" type="presParOf" srcId="{16D4F48F-05E2-4722-B031-82FF2AC7CBE0}" destId="{E1EA8425-0704-4C09-884F-C8DAE9451A7D}" srcOrd="10" destOrd="0" presId="urn:microsoft.com/office/officeart/2005/8/layout/gear1"/>
    <dgm:cxn modelId="{4DC29D84-EF6D-A843-A2CE-5B8DB6F0ECFB}" type="presParOf" srcId="{16D4F48F-05E2-4722-B031-82FF2AC7CBE0}" destId="{465371BC-C51D-40F1-808B-E1079A4D7A32}" srcOrd="11" destOrd="0" presId="urn:microsoft.com/office/officeart/2005/8/layout/gear1"/>
    <dgm:cxn modelId="{89897DB9-B4D9-CF41-8137-DF2AF0092765}"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73FA93D8-6EA3-CF4A-B7CE-F227FA37D49A}" type="presOf" srcId="{65B0B4FC-730A-498D-A0A7-198257489ACD}" destId="{AADEACB4-3D1E-40AA-A8E5-5741D8D2AD7B}" srcOrd="0" destOrd="0" presId="urn:microsoft.com/office/officeart/2005/8/layout/gear1"/>
    <dgm:cxn modelId="{1127D81D-9365-524F-8B19-1A87C6FACBFF}" type="presOf" srcId="{AC9163F7-F3A0-414C-B4F1-08EDECFD882E}" destId="{465371BC-C51D-40F1-808B-E1079A4D7A32}" srcOrd="0" destOrd="0" presId="urn:microsoft.com/office/officeart/2005/8/layout/gear1"/>
    <dgm:cxn modelId="{C9425130-0C0E-084E-A842-592BE6FEF014}" type="presOf" srcId="{815021E2-3E61-4034-8306-BF2996571586}" destId="{31754E99-0E99-4F1E-B91E-0EE273AC8241}" srcOrd="2"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194A6E5F-8A3A-814A-BFED-2310060CC24C}" type="presOf" srcId="{815021E2-3E61-4034-8306-BF2996571586}" destId="{CC05ADE6-F4B9-4933-8DDD-53DE176B5BE6}" srcOrd="1" destOrd="0" presId="urn:microsoft.com/office/officeart/2005/8/layout/gear1"/>
    <dgm:cxn modelId="{F3464AC2-D366-6547-A0D6-459E0798FB90}" type="presOf" srcId="{DE5562C0-273D-4A1F-ACED-C0B00E549F36}" destId="{A9EBE5A5-C389-45D7-B2F7-DA86DD4E5488}"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951F89F5-D758-6D4B-936D-2EBC3F144F98}" type="presOf" srcId="{65B0B4FC-730A-498D-A0A7-198257489ACD}" destId="{1685BA4B-1A55-403A-8F37-68A4B35E333A}" srcOrd="1" destOrd="0" presId="urn:microsoft.com/office/officeart/2005/8/layout/gear1"/>
    <dgm:cxn modelId="{12312E13-4203-7445-AFC1-42F6279BA53B}" type="presOf" srcId="{65B0B4FC-730A-498D-A0A7-198257489ACD}" destId="{49612219-54EA-4B32-9261-F9EF1C95F7F3}" srcOrd="2" destOrd="0" presId="urn:microsoft.com/office/officeart/2005/8/layout/gear1"/>
    <dgm:cxn modelId="{14D91684-2947-C642-8929-57EA054C2864}" type="presOf" srcId="{DE5562C0-273D-4A1F-ACED-C0B00E549F36}" destId="{BBAC9ED9-E5E6-4F29-868A-795200BE26DE}" srcOrd="2" destOrd="0" presId="urn:microsoft.com/office/officeart/2005/8/layout/gear1"/>
    <dgm:cxn modelId="{71101CC1-2F23-CF45-B6C7-00CF2ED661D0}" type="presOf" srcId="{84F8989F-9866-4D89-80DD-C19F03B68FB4}" destId="{A861EBF1-ACB0-4483-8871-E2ED5342F1EE}"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CCADAC1D-7211-7E40-AFAC-70625590330B}" type="presOf" srcId="{815021E2-3E61-4034-8306-BF2996571586}" destId="{87F6E066-22A2-4845-B832-3F620F2CCA64}" srcOrd="0" destOrd="0" presId="urn:microsoft.com/office/officeart/2005/8/layout/gear1"/>
    <dgm:cxn modelId="{E02BC36E-F871-3042-83EB-84CD79E10392}" type="presOf" srcId="{DE5562C0-273D-4A1F-ACED-C0B00E549F36}" destId="{5E762078-2D92-495D-B36B-70E29B73E0AB}" srcOrd="1" destOrd="0" presId="urn:microsoft.com/office/officeart/2005/8/layout/gear1"/>
    <dgm:cxn modelId="{107401DC-F42E-1144-84B0-FFF7B4C183E5}" type="presOf" srcId="{76E160B1-E4B9-46F8-80CD-35B1BA1FAB67}" destId="{16D4F48F-05E2-4722-B031-82FF2AC7CBE0}" srcOrd="0" destOrd="0" presId="urn:microsoft.com/office/officeart/2005/8/layout/gear1"/>
    <dgm:cxn modelId="{FDE17A49-9AF0-4B41-9E0D-474150DD29EB}" type="presOf" srcId="{815021E2-3E61-4034-8306-BF2996571586}" destId="{7BDF7E0C-23DA-43ED-932E-0F7AACA8CF40}" srcOrd="3" destOrd="0" presId="urn:microsoft.com/office/officeart/2005/8/layout/gear1"/>
    <dgm:cxn modelId="{58DCDB2E-6CCF-D44C-9B58-F856112DF927}" type="presOf" srcId="{9A881F18-257E-4BF3-AA02-CA9BF3D47C46}" destId="{E1EA8425-0704-4C09-884F-C8DAE9451A7D}" srcOrd="0" destOrd="0" presId="urn:microsoft.com/office/officeart/2005/8/layout/gear1"/>
    <dgm:cxn modelId="{44BEA0F4-D392-4B41-B60C-42B1A3BB56C7}" type="presParOf" srcId="{16D4F48F-05E2-4722-B031-82FF2AC7CBE0}" destId="{AADEACB4-3D1E-40AA-A8E5-5741D8D2AD7B}" srcOrd="0" destOrd="0" presId="urn:microsoft.com/office/officeart/2005/8/layout/gear1"/>
    <dgm:cxn modelId="{A4FE1AF2-7B09-0F48-B2E7-F7B7E25C5971}" type="presParOf" srcId="{16D4F48F-05E2-4722-B031-82FF2AC7CBE0}" destId="{1685BA4B-1A55-403A-8F37-68A4B35E333A}" srcOrd="1" destOrd="0" presId="urn:microsoft.com/office/officeart/2005/8/layout/gear1"/>
    <dgm:cxn modelId="{6B477098-6DD3-1948-87E0-607DE578FEDB}" type="presParOf" srcId="{16D4F48F-05E2-4722-B031-82FF2AC7CBE0}" destId="{49612219-54EA-4B32-9261-F9EF1C95F7F3}" srcOrd="2" destOrd="0" presId="urn:microsoft.com/office/officeart/2005/8/layout/gear1"/>
    <dgm:cxn modelId="{AC57A300-63D8-224F-A81F-0A88EF82230C}" type="presParOf" srcId="{16D4F48F-05E2-4722-B031-82FF2AC7CBE0}" destId="{A9EBE5A5-C389-45D7-B2F7-DA86DD4E5488}" srcOrd="3" destOrd="0" presId="urn:microsoft.com/office/officeart/2005/8/layout/gear1"/>
    <dgm:cxn modelId="{893A9E44-F586-FF4F-8D05-0E13E15B88C0}" type="presParOf" srcId="{16D4F48F-05E2-4722-B031-82FF2AC7CBE0}" destId="{5E762078-2D92-495D-B36B-70E29B73E0AB}" srcOrd="4" destOrd="0" presId="urn:microsoft.com/office/officeart/2005/8/layout/gear1"/>
    <dgm:cxn modelId="{509059FF-CF84-E743-BFAF-31FEA46011E8}" type="presParOf" srcId="{16D4F48F-05E2-4722-B031-82FF2AC7CBE0}" destId="{BBAC9ED9-E5E6-4F29-868A-795200BE26DE}" srcOrd="5" destOrd="0" presId="urn:microsoft.com/office/officeart/2005/8/layout/gear1"/>
    <dgm:cxn modelId="{695CD267-F6A2-144B-814E-330060E1E672}" type="presParOf" srcId="{16D4F48F-05E2-4722-B031-82FF2AC7CBE0}" destId="{87F6E066-22A2-4845-B832-3F620F2CCA64}" srcOrd="6" destOrd="0" presId="urn:microsoft.com/office/officeart/2005/8/layout/gear1"/>
    <dgm:cxn modelId="{4D748091-9203-DC48-A65C-0541815E8280}" type="presParOf" srcId="{16D4F48F-05E2-4722-B031-82FF2AC7CBE0}" destId="{CC05ADE6-F4B9-4933-8DDD-53DE176B5BE6}" srcOrd="7" destOrd="0" presId="urn:microsoft.com/office/officeart/2005/8/layout/gear1"/>
    <dgm:cxn modelId="{4C39782F-0AE1-7F4D-8107-2723C093F1FF}" type="presParOf" srcId="{16D4F48F-05E2-4722-B031-82FF2AC7CBE0}" destId="{31754E99-0E99-4F1E-B91E-0EE273AC8241}" srcOrd="8" destOrd="0" presId="urn:microsoft.com/office/officeart/2005/8/layout/gear1"/>
    <dgm:cxn modelId="{6250A9CD-60CB-4C46-B2A4-02E565C73CE5}" type="presParOf" srcId="{16D4F48F-05E2-4722-B031-82FF2AC7CBE0}" destId="{7BDF7E0C-23DA-43ED-932E-0F7AACA8CF40}" srcOrd="9" destOrd="0" presId="urn:microsoft.com/office/officeart/2005/8/layout/gear1"/>
    <dgm:cxn modelId="{6C077DD8-0E39-7443-8557-C6155221FB5C}" type="presParOf" srcId="{16D4F48F-05E2-4722-B031-82FF2AC7CBE0}" destId="{E1EA8425-0704-4C09-884F-C8DAE9451A7D}" srcOrd="10" destOrd="0" presId="urn:microsoft.com/office/officeart/2005/8/layout/gear1"/>
    <dgm:cxn modelId="{9F6D7B51-509D-4440-8836-68A95E1812F0}" type="presParOf" srcId="{16D4F48F-05E2-4722-B031-82FF2AC7CBE0}" destId="{465371BC-C51D-40F1-808B-E1079A4D7A32}" srcOrd="11" destOrd="0" presId="urn:microsoft.com/office/officeart/2005/8/layout/gear1"/>
    <dgm:cxn modelId="{889E1B3A-421E-8045-B3F5-C8094C05C6A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0.18493</cdr:x>
      <cdr:y>0.2192</cdr:y>
    </cdr:from>
    <cdr:to>
      <cdr:x>0.57689</cdr:x>
      <cdr:y>0.5321</cdr:y>
    </cdr:to>
    <cdr:cxnSp macro="">
      <cdr:nvCxnSpPr>
        <cdr:cNvPr id="3" name="Straight Connector 2"/>
        <cdr:cNvCxnSpPr/>
      </cdr:nvCxnSpPr>
      <cdr:spPr>
        <a:xfrm xmlns:a="http://schemas.openxmlformats.org/drawingml/2006/main" flipV="1">
          <a:off x="1458456" y="536527"/>
          <a:ext cx="3091322" cy="765868"/>
        </a:xfrm>
        <a:prstGeom xmlns:a="http://schemas.openxmlformats.org/drawingml/2006/main" prst="line">
          <a:avLst/>
        </a:prstGeom>
        <a:ln xmlns:a="http://schemas.openxmlformats.org/drawingml/2006/main" w="9525" cap="flat" cmpd="sng" algn="ctr">
          <a:solidFill>
            <a:schemeClr val="accent2"/>
          </a:solidFill>
          <a:prstDash val="dash"/>
          <a:round/>
          <a:headEnd type="none" w="med" len="med"/>
          <a:tailEnd type="arrow"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0.05545</cdr:x>
      <cdr:y>0.5321</cdr:y>
    </cdr:from>
    <cdr:to>
      <cdr:x>0.18669</cdr:x>
      <cdr:y>0.84501</cdr:y>
    </cdr:to>
    <cdr:cxnSp macro="">
      <cdr:nvCxnSpPr>
        <cdr:cNvPr id="6" name="Straight Arrow Connector 5"/>
        <cdr:cNvCxnSpPr/>
      </cdr:nvCxnSpPr>
      <cdr:spPr>
        <a:xfrm xmlns:a="http://schemas.openxmlformats.org/drawingml/2006/main" flipV="1">
          <a:off x="437299" y="1302395"/>
          <a:ext cx="1035082" cy="765868"/>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3"/>
        </a:lnRef>
        <a:fillRef xmlns:a="http://schemas.openxmlformats.org/drawingml/2006/main" idx="0">
          <a:schemeClr val="accent3"/>
        </a:fillRef>
        <a:effectRef xmlns:a="http://schemas.openxmlformats.org/drawingml/2006/main" idx="1">
          <a:schemeClr val="accent3"/>
        </a:effectRef>
        <a:fontRef xmlns:a="http://schemas.openxmlformats.org/drawingml/2006/main" idx="minor">
          <a:schemeClr val="tx1"/>
        </a:fontRef>
      </cdr:style>
    </cdr:cxnSp>
  </cdr:relSizeAnchor>
  <cdr:relSizeAnchor xmlns:cdr="http://schemas.openxmlformats.org/drawingml/2006/chartDrawing">
    <cdr:from>
      <cdr:x>0.05192</cdr:x>
      <cdr:y>0.21731</cdr:y>
    </cdr:from>
    <cdr:to>
      <cdr:x>0.57807</cdr:x>
      <cdr:y>0.8488</cdr:y>
    </cdr:to>
    <cdr:cxnSp macro="">
      <cdr:nvCxnSpPr>
        <cdr:cNvPr id="8" name="Straight Arrow Connector 7"/>
        <cdr:cNvCxnSpPr/>
      </cdr:nvCxnSpPr>
      <cdr:spPr>
        <a:xfrm xmlns:a="http://schemas.openxmlformats.org/drawingml/2006/main" flipV="1">
          <a:off x="409449" y="531886"/>
          <a:ext cx="4149613" cy="1545660"/>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4"/>
        </a:lnRef>
        <a:fillRef xmlns:a="http://schemas.openxmlformats.org/drawingml/2006/main" idx="0">
          <a:schemeClr val="accent4"/>
        </a:fillRef>
        <a:effectRef xmlns:a="http://schemas.openxmlformats.org/drawingml/2006/main" idx="1">
          <a:schemeClr val="accent4"/>
        </a:effectRef>
        <a:fontRef xmlns:a="http://schemas.openxmlformats.org/drawingml/2006/main" idx="minor">
          <a:schemeClr val="tx1"/>
        </a:fontRef>
      </cdr:style>
    </cdr:cxnSp>
  </cdr:relSizeAnchor>
  <cdr:relSizeAnchor xmlns:cdr="http://schemas.openxmlformats.org/drawingml/2006/chartDrawing">
    <cdr:from>
      <cdr:x>0.05192</cdr:x>
      <cdr:y>0.37471</cdr:y>
    </cdr:from>
    <cdr:to>
      <cdr:x>0.84291</cdr:x>
      <cdr:y>0.8488</cdr:y>
    </cdr:to>
    <cdr:cxnSp macro="">
      <cdr:nvCxnSpPr>
        <cdr:cNvPr id="10" name="Straight Arrow Connector 9"/>
        <cdr:cNvCxnSpPr/>
      </cdr:nvCxnSpPr>
      <cdr:spPr>
        <a:xfrm xmlns:a="http://schemas.openxmlformats.org/drawingml/2006/main" flipV="1">
          <a:off x="409449" y="917140"/>
          <a:ext cx="6238344" cy="1160407"/>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0.05309</cdr:x>
      <cdr:y>0.7445</cdr:y>
    </cdr:from>
    <cdr:to>
      <cdr:x>0.44683</cdr:x>
      <cdr:y>0.8469</cdr:y>
    </cdr:to>
    <cdr:cxnSp macro="">
      <cdr:nvCxnSpPr>
        <cdr:cNvPr id="12" name="Straight Arrow Connector 11"/>
        <cdr:cNvCxnSpPr/>
      </cdr:nvCxnSpPr>
      <cdr:spPr>
        <a:xfrm xmlns:a="http://schemas.openxmlformats.org/drawingml/2006/main" flipV="1">
          <a:off x="418733" y="1822257"/>
          <a:ext cx="3105246" cy="250648"/>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6"/>
        </a:lnRef>
        <a:fillRef xmlns:a="http://schemas.openxmlformats.org/drawingml/2006/main" idx="0">
          <a:schemeClr val="accent6"/>
        </a:fillRef>
        <a:effectRef xmlns:a="http://schemas.openxmlformats.org/drawingml/2006/main" idx="1">
          <a:schemeClr val="accent6"/>
        </a:effectRef>
        <a:fontRef xmlns:a="http://schemas.openxmlformats.org/drawingml/2006/main" idx="minor">
          <a:schemeClr val="tx1"/>
        </a:fontRef>
      </cdr:style>
    </cdr:cxnSp>
  </cdr:relSizeAnchor>
  <cdr:relSizeAnchor xmlns:cdr="http://schemas.openxmlformats.org/drawingml/2006/chartDrawing">
    <cdr:from>
      <cdr:x>0.58278</cdr:x>
      <cdr:y>0.18886</cdr:y>
    </cdr:from>
    <cdr:to>
      <cdr:x>0.67989</cdr:x>
      <cdr:y>0.33975</cdr:y>
    </cdr:to>
    <cdr:sp macro="" textlink="">
      <cdr:nvSpPr>
        <cdr:cNvPr id="13" name="TextBox 8"/>
        <cdr:cNvSpPr txBox="1"/>
      </cdr:nvSpPr>
      <cdr:spPr>
        <a:xfrm xmlns:a="http://schemas.openxmlformats.org/drawingml/2006/main">
          <a:off x="4596196" y="462261"/>
          <a:ext cx="765867" cy="369332"/>
        </a:xfrm>
        <a:prstGeom xmlns:a="http://schemas.openxmlformats.org/drawingml/2006/main" prst="rect">
          <a:avLst/>
        </a:prstGeom>
        <a:noFill xmlns:a="http://schemas.openxmlformats.org/drawingml/2006/main"/>
      </cdr:spPr>
      <cdr:txBody>
        <a:bodyPr xmlns:a="http://schemas.openxmlformats.org/drawingml/2006/main" wrap="square" rtlCol="0">
          <a:spAutoFit/>
          <a:scene3d>
            <a:camera prst="orthographicFront"/>
            <a:lightRig rig="soft" dir="t">
              <a:rot lat="0" lon="0" rev="15600000"/>
            </a:lightRig>
          </a:scene3d>
          <a:sp3d extrusionH="57150" prstMaterial="softEdge">
            <a:bevelT w="25400" h="38100"/>
          </a:sp3d>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b="1" cap="none" spc="0" dirty="0" smtClean="0">
              <a:ln/>
              <a:solidFill>
                <a:schemeClr val="accent4"/>
              </a:solidFill>
              <a:effectLst/>
            </a:rPr>
            <a:t>Gold</a:t>
          </a:r>
          <a:endParaRPr lang="en-AU" b="1" cap="none" spc="0" dirty="0">
            <a:ln/>
            <a:solidFill>
              <a:schemeClr val="accent4"/>
            </a:solidFill>
            <a:effectLst/>
          </a:endParaRPr>
        </a:p>
      </cdr:txBody>
    </cdr:sp>
  </cdr:relSizeAnchor>
  <cdr:relSizeAnchor xmlns:cdr="http://schemas.openxmlformats.org/drawingml/2006/chartDrawing">
    <cdr:from>
      <cdr:x>0.82435</cdr:x>
      <cdr:y>0.3686</cdr:y>
    </cdr:from>
    <cdr:to>
      <cdr:x>0.95546</cdr:x>
      <cdr:y>0.51949</cdr:y>
    </cdr:to>
    <cdr:sp macro="" textlink="">
      <cdr:nvSpPr>
        <cdr:cNvPr id="16" name="TextBox 8"/>
        <cdr:cNvSpPr txBox="1"/>
      </cdr:nvSpPr>
      <cdr:spPr>
        <a:xfrm xmlns:a="http://schemas.openxmlformats.org/drawingml/2006/main">
          <a:off x="6501366" y="902187"/>
          <a:ext cx="1034025"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b="0" cap="none" spc="0" dirty="0" smtClean="0">
              <a:ln w="0"/>
              <a:solidFill>
                <a:schemeClr val="accent1"/>
              </a:solidFill>
              <a:effectLst>
                <a:outerShdw blurRad="38100" dist="25400" dir="5400000" algn="ctr" rotWithShape="0">
                  <a:srgbClr val="6E747A">
                    <a:alpha val="43000"/>
                  </a:srgbClr>
                </a:outerShdw>
              </a:effectLst>
            </a:rPr>
            <a:t>Iron-Ore</a:t>
          </a:r>
          <a:endParaRPr lang="en-AU" b="0" cap="none" spc="0" dirty="0">
            <a:ln w="0"/>
            <a:solidFill>
              <a:schemeClr val="accent1"/>
            </a:solidFill>
            <a:effectLst>
              <a:outerShdw blurRad="38100" dist="25400" dir="5400000" algn="ctr" rotWithShape="0">
                <a:srgbClr val="6E747A">
                  <a:alpha val="43000"/>
                </a:srgbClr>
              </a:outerShdw>
            </a:effectLst>
          </a:endParaRPr>
        </a:p>
      </cdr:txBody>
    </cdr:sp>
  </cdr:relSizeAnchor>
  <cdr:relSizeAnchor xmlns:cdr="http://schemas.openxmlformats.org/drawingml/2006/chartDrawing">
    <cdr:from>
      <cdr:x>0.46154</cdr:x>
      <cdr:y>0.75398</cdr:y>
    </cdr:from>
    <cdr:to>
      <cdr:x>0.52863</cdr:x>
      <cdr:y>0.90487</cdr:y>
    </cdr:to>
    <cdr:sp macro="" textlink="">
      <cdr:nvSpPr>
        <cdr:cNvPr id="17" name="TextBox 8"/>
        <cdr:cNvSpPr txBox="1"/>
      </cdr:nvSpPr>
      <cdr:spPr>
        <a:xfrm xmlns:a="http://schemas.openxmlformats.org/drawingml/2006/main">
          <a:off x="3640019" y="1845465"/>
          <a:ext cx="529145" cy="369332"/>
        </a:xfrm>
        <a:prstGeom xmlns:a="http://schemas.openxmlformats.org/drawingml/2006/main" prst="rect">
          <a:avLst/>
        </a:prstGeom>
      </cdr:spPr>
      <cdr:style>
        <a:lnRef xmlns:a="http://schemas.openxmlformats.org/drawingml/2006/main" idx="2">
          <a:schemeClr val="accent6">
            <a:shade val="50000"/>
          </a:schemeClr>
        </a:lnRef>
        <a:fillRef xmlns:a="http://schemas.openxmlformats.org/drawingml/2006/main" idx="1">
          <a:schemeClr val="accent6"/>
        </a:fillRef>
        <a:effectRef xmlns:a="http://schemas.openxmlformats.org/drawingml/2006/main" idx="0">
          <a:schemeClr val="accent6"/>
        </a:effectRef>
        <a:fontRef xmlns:a="http://schemas.openxmlformats.org/drawingml/2006/main" idx="minor">
          <a:schemeClr val="lt1"/>
        </a:fontRef>
      </cdr:style>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b="1" spc="50" dirty="0" smtClean="0">
              <a:ln w="0"/>
              <a:solidFill>
                <a:schemeClr val="bg2"/>
              </a:solidFill>
              <a:effectLst>
                <a:innerShdw blurRad="63500" dist="50800" dir="13500000">
                  <a:srgbClr val="000000">
                    <a:alpha val="50000"/>
                  </a:srgbClr>
                </a:innerShdw>
              </a:effectLst>
            </a:rPr>
            <a:t>???</a:t>
          </a:r>
          <a:endParaRPr lang="en-AU" dirty="0"/>
        </a:p>
      </cdr:txBody>
    </cdr:sp>
  </cdr:relSizeAnchor>
  <cdr:relSizeAnchor xmlns:cdr="http://schemas.openxmlformats.org/drawingml/2006/chartDrawing">
    <cdr:from>
      <cdr:x>0.07792</cdr:x>
      <cdr:y>0.39417</cdr:y>
    </cdr:from>
    <cdr:to>
      <cdr:x>0.22345</cdr:x>
      <cdr:y>0.54506</cdr:y>
    </cdr:to>
    <cdr:sp macro="" textlink="">
      <cdr:nvSpPr>
        <cdr:cNvPr id="11" name="TextBox 8"/>
        <cdr:cNvSpPr txBox="1"/>
      </cdr:nvSpPr>
      <cdr:spPr>
        <a:xfrm xmlns:a="http://schemas.openxmlformats.org/drawingml/2006/main">
          <a:off x="614523" y="964785"/>
          <a:ext cx="1147751" cy="369323"/>
        </a:xfrm>
        <a:prstGeom xmlns:a="http://schemas.openxmlformats.org/drawingml/2006/main" prst="rect">
          <a:avLst/>
        </a:prstGeom>
        <a:noFill xmlns:a="http://schemas.openxmlformats.org/drawingml/2006/main"/>
      </cdr:spPr>
      <cdr:txBody>
        <a:bodyPr xmlns:a="http://schemas.openxmlformats.org/drawingml/2006/main" wrap="square" rtlCol="0">
          <a:spAutoFit/>
          <a:scene3d>
            <a:camera prst="orthographicFront"/>
            <a:lightRig rig="harsh" dir="t"/>
          </a:scene3d>
          <a:sp3d extrusionH="57150" prstMaterial="matte">
            <a:bevelT w="63500" h="12700" prst="angle"/>
            <a:contourClr>
              <a:schemeClr val="bg1">
                <a:lumMod val="65000"/>
              </a:schemeClr>
            </a:contourClr>
          </a:sp3d>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solidFill>
                <a:schemeClr val="accent3">
                  <a:lumMod val="75000"/>
                </a:schemeClr>
              </a:solidFill>
            </a:rPr>
            <a:t>K</a:t>
          </a:r>
          <a:r>
            <a:rPr lang="en-US" dirty="0" smtClean="0">
              <a:solidFill>
                <a:schemeClr val="accent3">
                  <a:lumMod val="75000"/>
                </a:schemeClr>
              </a:solidFill>
            </a:rPr>
            <a:t>algoorlie</a:t>
          </a:r>
          <a:endParaRPr lang="en-AU" dirty="0">
            <a:solidFill>
              <a:schemeClr val="accent3">
                <a:lumMod val="75000"/>
              </a:schemeClr>
            </a:solidFill>
          </a:endParaRPr>
        </a:p>
      </cdr:txBody>
    </cdr:sp>
  </cdr:relSizeAnchor>
  <cdr:relSizeAnchor xmlns:cdr="http://schemas.openxmlformats.org/drawingml/2006/chartDrawing">
    <cdr:from>
      <cdr:x>0.44329</cdr:x>
      <cdr:y>0.3766</cdr:y>
    </cdr:from>
    <cdr:to>
      <cdr:x>0.83879</cdr:x>
      <cdr:y>0.74829</cdr:y>
    </cdr:to>
    <cdr:cxnSp macro="">
      <cdr:nvCxnSpPr>
        <cdr:cNvPr id="14" name="Straight Connector 13"/>
        <cdr:cNvCxnSpPr/>
      </cdr:nvCxnSpPr>
      <cdr:spPr>
        <a:xfrm xmlns:a="http://schemas.openxmlformats.org/drawingml/2006/main" flipV="1">
          <a:off x="3496130" y="921782"/>
          <a:ext cx="3119171" cy="909758"/>
        </a:xfrm>
        <a:prstGeom xmlns:a="http://schemas.openxmlformats.org/drawingml/2006/main" prst="line">
          <a:avLst/>
        </a:prstGeom>
        <a:ln xmlns:a="http://schemas.openxmlformats.org/drawingml/2006/main" w="9525" cap="flat" cmpd="sng" algn="ctr">
          <a:solidFill>
            <a:schemeClr val="accent2"/>
          </a:solidFill>
          <a:prstDash val="dash"/>
          <a:round/>
          <a:headEnd type="arrow"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3D976-47F5-0647-A685-962A90595BBA}"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49C27-A5A4-5B4D-913D-9738CE937EEE}" type="slidenum">
              <a:rPr lang="en-US" smtClean="0"/>
              <a:t>‹#›</a:t>
            </a:fld>
            <a:endParaRPr lang="en-US"/>
          </a:p>
        </p:txBody>
      </p:sp>
    </p:spTree>
    <p:extLst>
      <p:ext uri="{BB962C8B-B14F-4D97-AF65-F5344CB8AC3E}">
        <p14:creationId xmlns:p14="http://schemas.microsoft.com/office/powerpoint/2010/main" val="329339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849C27-A5A4-5B4D-913D-9738CE937EEE}" type="slidenum">
              <a:rPr lang="en-US" smtClean="0"/>
              <a:t>2</a:t>
            </a:fld>
            <a:endParaRPr lang="en-US"/>
          </a:p>
        </p:txBody>
      </p:sp>
    </p:spTree>
    <p:extLst>
      <p:ext uri="{BB962C8B-B14F-4D97-AF65-F5344CB8AC3E}">
        <p14:creationId xmlns:p14="http://schemas.microsoft.com/office/powerpoint/2010/main" val="1020548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849C27-A5A4-5B4D-913D-9738CE937EEE}" type="slidenum">
              <a:rPr lang="en-US" smtClean="0"/>
              <a:t>3</a:t>
            </a:fld>
            <a:endParaRPr lang="en-US"/>
          </a:p>
        </p:txBody>
      </p:sp>
    </p:spTree>
    <p:extLst>
      <p:ext uri="{BB962C8B-B14F-4D97-AF65-F5344CB8AC3E}">
        <p14:creationId xmlns:p14="http://schemas.microsoft.com/office/powerpoint/2010/main" val="337055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82E1B2D-A9B4-4B90-B4B2-3C3DC5FA1E01}" type="slidenum">
              <a:rPr lang="en-AU" smtClean="0"/>
              <a:t>11</a:t>
            </a:fld>
            <a:endParaRPr lang="en-AU"/>
          </a:p>
        </p:txBody>
      </p:sp>
    </p:spTree>
    <p:extLst>
      <p:ext uri="{BB962C8B-B14F-4D97-AF65-F5344CB8AC3E}">
        <p14:creationId xmlns:p14="http://schemas.microsoft.com/office/powerpoint/2010/main" val="192793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 do we represent words</a:t>
            </a:r>
            <a:r>
              <a:rPr lang="en-AU" baseline="0" dirty="0" smtClean="0"/>
              <a:t>?</a:t>
            </a:r>
          </a:p>
          <a:p>
            <a:endParaRPr lang="en-AU" baseline="0" dirty="0" smtClean="0"/>
          </a:p>
          <a:p>
            <a:r>
              <a:rPr lang="en-AU" baseline="0" dirty="0" smtClean="0"/>
              <a:t>One hot encoding (count vectorising); basic, naïve.</a:t>
            </a:r>
            <a:endParaRPr lang="en-AU" dirty="0" smtClean="0"/>
          </a:p>
          <a:p>
            <a:endParaRPr lang="en-AU" dirty="0" smtClean="0"/>
          </a:p>
          <a:p>
            <a:r>
              <a:rPr lang="en-AU" dirty="0" smtClean="0"/>
              <a:t>Vector dimension becomes as large as the number of words in the vocabulary.</a:t>
            </a:r>
            <a:r>
              <a:rPr lang="en-AU" baseline="0" dirty="0" smtClean="0"/>
              <a:t> This is not ideal for large ML systems</a:t>
            </a:r>
            <a:r>
              <a:rPr lang="en-AU" baseline="0" dirty="0" smtClean="0"/>
              <a:t>. </a:t>
            </a:r>
            <a:r>
              <a:rPr lang="en-AU" baseline="0" dirty="0" err="1" smtClean="0"/>
              <a:t>Othogonality</a:t>
            </a:r>
            <a:endParaRPr lang="en-AU" baseline="0" dirty="0" smtClean="0"/>
          </a:p>
          <a:p>
            <a:endParaRPr lang="en-AU" baseline="0" dirty="0" smtClean="0"/>
          </a:p>
          <a:p>
            <a:endParaRPr lang="en-AU" baseline="0" dirty="0" smtClean="0"/>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34</a:t>
            </a:fld>
            <a:endParaRPr lang="en-US"/>
          </a:p>
        </p:txBody>
      </p:sp>
    </p:spTree>
    <p:extLst>
      <p:ext uri="{BB962C8B-B14F-4D97-AF65-F5344CB8AC3E}">
        <p14:creationId xmlns:p14="http://schemas.microsoft.com/office/powerpoint/2010/main" val="281003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How do we capture semantic and syntactic similarities, relationships with other words, etc.</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AU" baseline="0"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Concordance</a:t>
            </a:r>
          </a:p>
          <a:p>
            <a:endParaRPr lang="en-AU" dirty="0" smtClean="0"/>
          </a:p>
          <a:p>
            <a:r>
              <a:rPr lang="en-AU" dirty="0" smtClean="0"/>
              <a:t>“You shall know a word by the company it keeps” (J. R. Firth 1957: 11)</a:t>
            </a:r>
          </a:p>
          <a:p>
            <a:endParaRPr lang="en-AU"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AU" dirty="0" smtClean="0"/>
              <a:t>Distribution representations of words; that is, we want to introduce dependence between words. </a:t>
            </a:r>
            <a:r>
              <a:rPr lang="en-AU" baseline="0" dirty="0" smtClean="0"/>
              <a:t>We are unable to determine similarity between one hot vectors because they’re orthogonal e.g. their dot product is zero.</a:t>
            </a:r>
          </a:p>
          <a:p>
            <a:endParaRPr lang="en-AU" baseline="0" dirty="0" smtClean="0"/>
          </a:p>
          <a:p>
            <a:endParaRPr lang="en-AU" baseline="0" dirty="0" smtClean="0"/>
          </a:p>
          <a:p>
            <a:endParaRPr lang="en-AU" sz="1200" b="0" i="0" kern="1200" dirty="0" smtClean="0">
              <a:solidFill>
                <a:schemeClr val="tx1"/>
              </a:solidFill>
              <a:effectLst/>
              <a:latin typeface="+mn-lt"/>
              <a:ea typeface="+mn-ea"/>
              <a:cs typeface="+mn-cs"/>
            </a:endParaRPr>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35</a:t>
            </a:fld>
            <a:endParaRPr lang="en-US"/>
          </a:p>
        </p:txBody>
      </p:sp>
    </p:spTree>
    <p:extLst>
      <p:ext uri="{BB962C8B-B14F-4D97-AF65-F5344CB8AC3E}">
        <p14:creationId xmlns:p14="http://schemas.microsoft.com/office/powerpoint/2010/main" val="2355994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Word analogies.</a:t>
            </a:r>
            <a:r>
              <a:rPr lang="en-AU" baseline="0" dirty="0" smtClean="0"/>
              <a:t> For example: King – Man + Queen = Female</a:t>
            </a:r>
          </a:p>
          <a:p>
            <a:endParaRPr lang="en-AU" baseline="0" dirty="0" smtClean="0"/>
          </a:p>
          <a:p>
            <a:r>
              <a:rPr lang="en-AU" baseline="0" dirty="0" smtClean="0"/>
              <a:t>Similarity -&gt; distance;  relationship between words -&gt; angle (the same relationship has the same angle). </a:t>
            </a:r>
            <a:endParaRPr lang="en-AU" dirty="0" smtClean="0"/>
          </a:p>
          <a:p>
            <a:endParaRPr lang="en-AU" dirty="0" smtClean="0"/>
          </a:p>
          <a:p>
            <a:r>
              <a:rPr lang="en-AU" dirty="0" smtClean="0"/>
              <a:t>Non-orthogonal</a:t>
            </a:r>
            <a:r>
              <a:rPr lang="en-AU" baseline="0" dirty="0" smtClean="0"/>
              <a:t> vectors allows us to take advantage of these representations unlike one-hot </a:t>
            </a:r>
            <a:r>
              <a:rPr lang="en-AU" baseline="0" dirty="0" err="1" smtClean="0"/>
              <a:t>vecotrs</a:t>
            </a:r>
            <a:r>
              <a:rPr lang="en-AU" baseline="0" dirty="0" smtClean="0"/>
              <a:t> which are orthogonal e.g. 90 degrees apart</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36</a:t>
            </a:fld>
            <a:endParaRPr lang="en-US"/>
          </a:p>
        </p:txBody>
      </p:sp>
    </p:spTree>
    <p:extLst>
      <p:ext uri="{BB962C8B-B14F-4D97-AF65-F5344CB8AC3E}">
        <p14:creationId xmlns:p14="http://schemas.microsoft.com/office/powerpoint/2010/main" val="997324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20,000 syntactic and semantic test examples (Google)</a:t>
            </a:r>
          </a:p>
          <a:p>
            <a:endParaRPr lang="en-AU" dirty="0" smtClean="0"/>
          </a:p>
          <a:p>
            <a:r>
              <a:rPr lang="en-AU" dirty="0" smtClean="0"/>
              <a:t>The</a:t>
            </a:r>
            <a:r>
              <a:rPr lang="en-AU" baseline="0" dirty="0" smtClean="0"/>
              <a:t> top 30,000 words ranked according to frequency are used for the evaluation shown.</a:t>
            </a:r>
            <a:endParaRPr lang="en-AU" dirty="0" smtClean="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37</a:t>
            </a:fld>
            <a:endParaRPr lang="en-US"/>
          </a:p>
        </p:txBody>
      </p:sp>
    </p:spTree>
    <p:extLst>
      <p:ext uri="{BB962C8B-B14F-4D97-AF65-F5344CB8AC3E}">
        <p14:creationId xmlns:p14="http://schemas.microsoft.com/office/powerpoint/2010/main" val="150147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Word2Vec (neural embedding model); ‘self-supervised’</a:t>
            </a:r>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1. one-word context (predicting one word given only one word); referred to as a continuous bag of words (CBOW) model. Input is a </a:t>
            </a:r>
            <a:r>
              <a:rPr lang="en-AU" baseline="0" dirty="0" err="1" smtClean="0"/>
              <a:t>onehot</a:t>
            </a:r>
            <a:r>
              <a:rPr lang="en-AU" baseline="0" dirty="0" smtClean="0"/>
              <a:t> encoded vector </a:t>
            </a:r>
            <a:endParaRPr lang="en-AU" dirty="0" smtClean="0"/>
          </a:p>
          <a:p>
            <a:r>
              <a:rPr lang="en-AU" dirty="0" smtClean="0"/>
              <a:t>2. multi-word context (similar to one-word</a:t>
            </a:r>
            <a:r>
              <a:rPr lang="en-AU" baseline="0" dirty="0" smtClean="0"/>
              <a:t> but we need in multiple words)</a:t>
            </a:r>
            <a:endParaRPr lang="en-AU" dirty="0" smtClean="0"/>
          </a:p>
          <a:p>
            <a:r>
              <a:rPr lang="en-AU" dirty="0" smtClean="0"/>
              <a:t>3. Skip-gram model (opposite to CBOW multi-word)</a:t>
            </a:r>
            <a:r>
              <a:rPr lang="en-AU" baseline="0" dirty="0" smtClean="0"/>
              <a:t>. Given word w predict n words surrounding it (windowing).</a:t>
            </a:r>
            <a:endParaRPr lang="en-AU" dirty="0" smtClean="0"/>
          </a:p>
          <a:p>
            <a:endParaRPr lang="en-AU" dirty="0" smtClean="0"/>
          </a:p>
          <a:p>
            <a:r>
              <a:rPr lang="en-AU" dirty="0" err="1" smtClean="0"/>
              <a:t>GloVe</a:t>
            </a:r>
            <a:r>
              <a:rPr lang="en-AU" baseline="0" dirty="0" smtClean="0"/>
              <a:t> (Global Vectors for Word Representation)-&gt; captures the meaning of a word embedding with the structure of the entire observed corpus. This model utilises word frequencies and co-occurrence counts in a unsupervised manner.</a:t>
            </a:r>
          </a:p>
          <a:p>
            <a:endParaRPr lang="en-AU" baseline="0" dirty="0" smtClean="0"/>
          </a:p>
          <a:p>
            <a:r>
              <a:rPr lang="en-AU" baseline="0" dirty="0" smtClean="0"/>
              <a:t>ELMO  (</a:t>
            </a:r>
            <a:r>
              <a:rPr lang="en-AU" baseline="0" dirty="0" err="1" smtClean="0"/>
              <a:t>Embeddings</a:t>
            </a:r>
            <a:r>
              <a:rPr lang="en-AU" baseline="0" dirty="0" smtClean="0"/>
              <a:t> from Language Models)-&gt; Context-dependent </a:t>
            </a:r>
            <a:r>
              <a:rPr lang="en-AU" baseline="0" dirty="0" err="1" smtClean="0"/>
              <a:t>embeddings</a:t>
            </a:r>
            <a:r>
              <a:rPr lang="en-AU" baseline="0" dirty="0" smtClean="0"/>
              <a:t>; uses language models to capture </a:t>
            </a:r>
            <a:r>
              <a:rPr lang="en-AU" baseline="0" dirty="0" err="1" smtClean="0"/>
              <a:t>embeddings</a:t>
            </a:r>
            <a:r>
              <a:rPr lang="en-AU" baseline="0" dirty="0" smtClean="0"/>
              <a:t> for individual words while conditioning on the entire sentence or document. Conventional </a:t>
            </a:r>
            <a:r>
              <a:rPr lang="en-AU" baseline="0" dirty="0" err="1" smtClean="0"/>
              <a:t>embeddings</a:t>
            </a:r>
            <a:r>
              <a:rPr lang="en-AU" baseline="0" dirty="0" smtClean="0"/>
              <a:t> have issues with polysemy e.g. “the bank on the other end of the street was robbed” vs. “we had a picnic by the bank on the river”. Many embedding models find it difficult to distinguish the difference between the use of the word bank. Elmo captures this meaning by conditioning on the context it’s in and the word vector changes based on the words around it.</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38</a:t>
            </a:fld>
            <a:endParaRPr lang="en-US"/>
          </a:p>
        </p:txBody>
      </p:sp>
    </p:spTree>
    <p:extLst>
      <p:ext uri="{BB962C8B-B14F-4D97-AF65-F5344CB8AC3E}">
        <p14:creationId xmlns:p14="http://schemas.microsoft.com/office/powerpoint/2010/main" val="8083453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smtClean="0"/>
              <a:t>Dot point copy goes here</a:t>
            </a:r>
          </a:p>
          <a:p>
            <a:pPr lvl="0"/>
            <a:r>
              <a:rPr lang="en-AU" dirty="0" smtClean="0"/>
              <a:t>Dot point copy goes here</a:t>
            </a:r>
          </a:p>
          <a:p>
            <a:pPr lvl="0"/>
            <a:r>
              <a:rPr lang="en-AU" dirty="0" smtClean="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smtClean="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smtClean="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smtClean="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smtClean="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smtClean="0"/>
              <a:t>Dot point copy goes here</a:t>
            </a:r>
          </a:p>
          <a:p>
            <a:pPr lvl="0"/>
            <a:r>
              <a:rPr lang="en-AU" dirty="0" smtClean="0"/>
              <a:t>Dot point copy goes here</a:t>
            </a:r>
          </a:p>
          <a:p>
            <a:pPr lvl="0"/>
            <a:r>
              <a:rPr lang="en-AU" dirty="0" smtClean="0"/>
              <a:t>Dot point copy goes here</a:t>
            </a:r>
          </a:p>
        </p:txBody>
      </p:sp>
    </p:spTree>
    <p:extLst>
      <p:ext uri="{BB962C8B-B14F-4D97-AF65-F5344CB8AC3E}">
        <p14:creationId xmlns:p14="http://schemas.microsoft.com/office/powerpoint/2010/main" val="3570044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F0B66B8-E8AC-3A48-BD8B-8CC7F06BD453}" type="datetimeFigureOut">
              <a:rPr lang="en-US" smtClean="0"/>
              <a:t>12/14/2020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2394251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Section Header">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28ABC8-673D-4BD3-936B-353C48E5CD98}"/>
              </a:ext>
            </a:extLst>
          </p:cNvPr>
          <p:cNvSpPr/>
          <p:nvPr userDrawn="1"/>
        </p:nvSpPr>
        <p:spPr>
          <a:xfrm>
            <a:off x="0" y="4632723"/>
            <a:ext cx="9143999" cy="510777"/>
          </a:xfrm>
          <a:prstGeom prst="rect">
            <a:avLst/>
          </a:prstGeom>
          <a:solidFill>
            <a:srgbClr val="184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Content Placeholder 2">
            <a:extLst>
              <a:ext uri="{FF2B5EF4-FFF2-40B4-BE49-F238E27FC236}">
                <a16:creationId xmlns:a16="http://schemas.microsoft.com/office/drawing/2014/main" id="{D322B846-CF1C-443E-9DD8-CE80AF79CD1A}"/>
              </a:ext>
            </a:extLst>
          </p:cNvPr>
          <p:cNvSpPr>
            <a:spLocks noGrp="1"/>
          </p:cNvSpPr>
          <p:nvPr>
            <p:ph idx="1"/>
          </p:nvPr>
        </p:nvSpPr>
        <p:spPr>
          <a:xfrm>
            <a:off x="628650" y="1162050"/>
            <a:ext cx="7886700" cy="3470673"/>
          </a:xfrm>
        </p:spPr>
        <p:txBody>
          <a:bodyPr>
            <a:normAutofit/>
          </a:bodyPr>
          <a:lstStyle>
            <a:lvl1pPr marL="0" indent="0" algn="ctr">
              <a:lnSpc>
                <a:spcPct val="120000"/>
              </a:lnSpc>
              <a:buFont typeface="FontAwesome" pitchFamily="50" charset="0"/>
              <a:buNone/>
              <a:defRPr sz="4050">
                <a:latin typeface="Nunito" panose="00000500000000000000" pitchFamily="2" charset="0"/>
              </a:defRPr>
            </a:lvl1pPr>
            <a:lvl2pPr marL="514350" indent="-171450">
              <a:lnSpc>
                <a:spcPct val="120000"/>
              </a:lnSpc>
              <a:buFont typeface="FontAwesome" pitchFamily="50" charset="0"/>
              <a:buChar char=""/>
              <a:defRPr sz="2700">
                <a:latin typeface="Nunito" panose="00000500000000000000" pitchFamily="2" charset="0"/>
              </a:defRPr>
            </a:lvl2pPr>
            <a:lvl3pPr marL="857250" indent="-171450">
              <a:lnSpc>
                <a:spcPct val="120000"/>
              </a:lnSpc>
              <a:buFont typeface="FontAwesome" pitchFamily="50" charset="0"/>
              <a:buChar char=""/>
              <a:defRPr sz="2400">
                <a:latin typeface="Nunito" panose="00000500000000000000" pitchFamily="2" charset="0"/>
              </a:defRPr>
            </a:lvl3pPr>
            <a:lvl4pPr marL="1200150" indent="-171450">
              <a:lnSpc>
                <a:spcPct val="120000"/>
              </a:lnSpc>
              <a:buFont typeface="FontAwesome" pitchFamily="50" charset="0"/>
              <a:buChar char=""/>
              <a:defRPr sz="2100">
                <a:latin typeface="Nunito" panose="00000500000000000000" pitchFamily="2" charset="0"/>
              </a:defRPr>
            </a:lvl4pPr>
            <a:lvl5pPr marL="1543050" indent="-171450">
              <a:lnSpc>
                <a:spcPct val="120000"/>
              </a:lnSpc>
              <a:buFont typeface="FontAwesome" pitchFamily="50" charset="0"/>
              <a:buChar char=""/>
              <a:defRPr sz="2100">
                <a:latin typeface="Nunito" panose="00000500000000000000" pitchFamily="2" charset="0"/>
              </a:defRPr>
            </a:lvl5pPr>
          </a:lstStyle>
          <a:p>
            <a:pPr lvl="0"/>
            <a:r>
              <a:rPr lang="en-US" dirty="0"/>
              <a:t>Click to edit Master text styles</a:t>
            </a:r>
          </a:p>
        </p:txBody>
      </p:sp>
      <p:sp>
        <p:nvSpPr>
          <p:cNvPr id="18" name="Slide Number Placeholder 5">
            <a:extLst>
              <a:ext uri="{FF2B5EF4-FFF2-40B4-BE49-F238E27FC236}">
                <a16:creationId xmlns:a16="http://schemas.microsoft.com/office/drawing/2014/main" id="{B7F84832-0610-4D55-8D6E-0AEE0B4AE712}"/>
              </a:ext>
            </a:extLst>
          </p:cNvPr>
          <p:cNvSpPr txBox="1">
            <a:spLocks/>
          </p:cNvSpPr>
          <p:nvPr userDrawn="1"/>
        </p:nvSpPr>
        <p:spPr>
          <a:xfrm>
            <a:off x="7286400" y="4769049"/>
            <a:ext cx="1453753" cy="273844"/>
          </a:xfrm>
          <a:prstGeom prst="rect">
            <a:avLst/>
          </a:prstGeom>
        </p:spPr>
        <p:txBody>
          <a:bodyPr vert="horz" lIns="68580" tIns="34290" rIns="68580" bIns="34290" rtlCol="0" anchor="ctr"/>
          <a:lstStyle>
            <a:defPPr>
              <a:defRPr lang="en-US"/>
            </a:defPPr>
            <a:lvl1pPr marL="0" algn="l" defTabSz="914400" rtl="0" eaLnBrk="1" latinLnBrk="0" hangingPunct="1">
              <a:defRPr sz="1400" kern="1200">
                <a:solidFill>
                  <a:schemeClr val="tx1">
                    <a:lumMod val="90000"/>
                    <a:lumOff val="10000"/>
                  </a:schemeClr>
                </a:solidFill>
                <a:effectLst>
                  <a:outerShdw blurRad="50800" dist="38100" dir="2700000" algn="tl"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C73E2D-5D40-4C98-B414-DADB23BEC3F0}" type="slidenum">
              <a:rPr lang="en-AU" sz="1050" smtClean="0">
                <a:solidFill>
                  <a:schemeClr val="bg1"/>
                </a:solidFill>
              </a:rPr>
              <a:pPr algn="r"/>
              <a:t>‹#›</a:t>
            </a:fld>
            <a:endParaRPr lang="en-AU" sz="1050" dirty="0">
              <a:solidFill>
                <a:schemeClr val="bg1"/>
              </a:solidFill>
            </a:endParaRPr>
          </a:p>
        </p:txBody>
      </p:sp>
      <p:pic>
        <p:nvPicPr>
          <p:cNvPr id="7" name="UWA-Acronym-Hor-CMYK-Rev.png">
            <a:extLst>
              <a:ext uri="{FF2B5EF4-FFF2-40B4-BE49-F238E27FC236}">
                <a16:creationId xmlns:a16="http://schemas.microsoft.com/office/drawing/2014/main" id="{5653DE10-DD86-47D4-8CD7-D63E030480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390" y="4711166"/>
            <a:ext cx="1168896" cy="384066"/>
          </a:xfrm>
          <a:prstGeom prst="rect">
            <a:avLst/>
          </a:prstGeom>
          <a:ln w="12700">
            <a:miter lim="400000"/>
          </a:ln>
        </p:spPr>
      </p:pic>
    </p:spTree>
    <p:extLst>
      <p:ext uri="{BB962C8B-B14F-4D97-AF65-F5344CB8AC3E}">
        <p14:creationId xmlns:p14="http://schemas.microsoft.com/office/powerpoint/2010/main" val="2780751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4" name="Rectangle 3"/>
          <p:cNvSpPr/>
          <p:nvPr userDrawn="1"/>
        </p:nvSpPr>
        <p:spPr>
          <a:xfrm>
            <a:off x="0" y="843558"/>
            <a:ext cx="9144000" cy="4299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AU" sz="1350"/>
          </a:p>
        </p:txBody>
      </p:sp>
      <p:sp>
        <p:nvSpPr>
          <p:cNvPr id="16" name="Text Placeholder 15"/>
          <p:cNvSpPr>
            <a:spLocks noGrp="1"/>
          </p:cNvSpPr>
          <p:nvPr>
            <p:ph type="body" sz="quarter" idx="16" hasCustomPrompt="1"/>
          </p:nvPr>
        </p:nvSpPr>
        <p:spPr>
          <a:xfrm>
            <a:off x="467842" y="357244"/>
            <a:ext cx="6048375" cy="432308"/>
          </a:xfrm>
          <a:prstGeom prst="rect">
            <a:avLst/>
          </a:prstGeom>
        </p:spPr>
        <p:txBody>
          <a:bodyPr>
            <a:noAutofit/>
          </a:bodyPr>
          <a:lstStyle>
            <a:lvl1pPr marL="0" indent="0">
              <a:buNone/>
              <a:defRPr sz="1875" b="1" baseline="0">
                <a:solidFill>
                  <a:srgbClr val="27348B"/>
                </a:solidFill>
              </a:defRPr>
            </a:lvl1pPr>
          </a:lstStyle>
          <a:p>
            <a:pPr lvl="0"/>
            <a:r>
              <a:rPr lang="en-AU" dirty="0" smtClean="0"/>
              <a:t>Cover title (optional)</a:t>
            </a:r>
            <a:endParaRPr lang="en-AU" dirty="0"/>
          </a:p>
        </p:txBody>
      </p:sp>
      <p:sp>
        <p:nvSpPr>
          <p:cNvPr id="13" name="Slide Number Placeholder 2"/>
          <p:cNvSpPr>
            <a:spLocks noGrp="1"/>
          </p:cNvSpPr>
          <p:nvPr>
            <p:ph type="sldNum" sz="quarter" idx="10"/>
          </p:nvPr>
        </p:nvSpPr>
        <p:spPr>
          <a:xfrm>
            <a:off x="6553200" y="4767263"/>
            <a:ext cx="2133600" cy="273844"/>
          </a:xfrm>
        </p:spPr>
        <p:txBody>
          <a:bodyPr/>
          <a:lstStyle/>
          <a:p>
            <a:fld id="{3D7DE1A9-329B-734D-93C3-546967996293}" type="slidenum">
              <a:rPr lang="en-AU" smtClean="0"/>
              <a:t>‹#›</a:t>
            </a:fld>
            <a:fld id="{58C04F4F-BEF0-FA41-8AF6-98D76608D8CB}" type="slidenum">
              <a:rPr lang="en-AU" smtClean="0"/>
              <a:t>‹#›</a:t>
            </a:fld>
            <a:r>
              <a:rPr lang="en-AU" dirty="0" smtClean="0"/>
              <a:t>1</a:t>
            </a:r>
            <a:endParaRPr lang="en-AU" dirty="0"/>
          </a:p>
        </p:txBody>
      </p:sp>
      <p:sp>
        <p:nvSpPr>
          <p:cNvPr id="6" name="Content Placeholder 5"/>
          <p:cNvSpPr>
            <a:spLocks noGrp="1"/>
          </p:cNvSpPr>
          <p:nvPr>
            <p:ph sz="quarter" idx="17"/>
          </p:nvPr>
        </p:nvSpPr>
        <p:spPr>
          <a:xfrm>
            <a:off x="468313" y="1059583"/>
            <a:ext cx="8208143" cy="3618402"/>
          </a:xfrm>
        </p:spPr>
        <p:txBody>
          <a:bodyPr>
            <a:normAutofit/>
          </a:bodyPr>
          <a:lstStyle>
            <a:lvl1pPr>
              <a:defRPr sz="1800"/>
            </a:lvl1pPr>
            <a:lvl2pPr>
              <a:defRPr sz="1500"/>
            </a:lvl2pPr>
            <a:lvl3pPr>
              <a:defRPr sz="1500"/>
            </a:lvl3pPr>
            <a:lvl4pPr>
              <a:defRPr sz="1500"/>
            </a:lvl4pPr>
            <a:lvl5pPr>
              <a:defRPr sz="1500"/>
            </a:lvl5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2671024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7344F6-5275-4D8B-911F-2DFD666ABAE9}"/>
              </a:ext>
            </a:extLst>
          </p:cNvPr>
          <p:cNvSpPr/>
          <p:nvPr userDrawn="1"/>
        </p:nvSpPr>
        <p:spPr>
          <a:xfrm>
            <a:off x="0" y="4632723"/>
            <a:ext cx="9143999" cy="510777"/>
          </a:xfrm>
          <a:prstGeom prst="rect">
            <a:avLst/>
          </a:prstGeom>
          <a:solidFill>
            <a:srgbClr val="184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Content Placeholder 2">
            <a:extLst>
              <a:ext uri="{FF2B5EF4-FFF2-40B4-BE49-F238E27FC236}">
                <a16:creationId xmlns:a16="http://schemas.microsoft.com/office/drawing/2014/main" id="{D322B846-CF1C-443E-9DD8-CE80AF79CD1A}"/>
              </a:ext>
            </a:extLst>
          </p:cNvPr>
          <p:cNvSpPr>
            <a:spLocks noGrp="1"/>
          </p:cNvSpPr>
          <p:nvPr>
            <p:ph idx="1"/>
          </p:nvPr>
        </p:nvSpPr>
        <p:spPr>
          <a:xfrm>
            <a:off x="628650" y="1162050"/>
            <a:ext cx="7886700" cy="3470673"/>
          </a:xfrm>
        </p:spPr>
        <p:txBody>
          <a:bodyPr>
            <a:normAutofit/>
          </a:bodyPr>
          <a:lstStyle>
            <a:lvl1pPr marL="0" indent="0" algn="ctr">
              <a:lnSpc>
                <a:spcPct val="120000"/>
              </a:lnSpc>
              <a:buFont typeface="FontAwesome" pitchFamily="50" charset="0"/>
              <a:buNone/>
              <a:defRPr sz="4050">
                <a:latin typeface="Nunito" panose="00000500000000000000" pitchFamily="2" charset="0"/>
              </a:defRPr>
            </a:lvl1pPr>
            <a:lvl2pPr marL="514350" indent="-171450">
              <a:lnSpc>
                <a:spcPct val="120000"/>
              </a:lnSpc>
              <a:buFont typeface="FontAwesome" pitchFamily="50" charset="0"/>
              <a:buChar char=""/>
              <a:defRPr sz="2700">
                <a:latin typeface="Nunito" panose="00000500000000000000" pitchFamily="2" charset="0"/>
              </a:defRPr>
            </a:lvl2pPr>
            <a:lvl3pPr marL="857250" indent="-171450">
              <a:lnSpc>
                <a:spcPct val="120000"/>
              </a:lnSpc>
              <a:buFont typeface="FontAwesome" pitchFamily="50" charset="0"/>
              <a:buChar char=""/>
              <a:defRPr sz="2400">
                <a:latin typeface="Nunito" panose="00000500000000000000" pitchFamily="2" charset="0"/>
              </a:defRPr>
            </a:lvl3pPr>
            <a:lvl4pPr marL="1200150" indent="-171450">
              <a:lnSpc>
                <a:spcPct val="120000"/>
              </a:lnSpc>
              <a:buFont typeface="FontAwesome" pitchFamily="50" charset="0"/>
              <a:buChar char=""/>
              <a:defRPr sz="2100">
                <a:latin typeface="Nunito" panose="00000500000000000000" pitchFamily="2" charset="0"/>
              </a:defRPr>
            </a:lvl4pPr>
            <a:lvl5pPr marL="1543050" indent="-171450">
              <a:lnSpc>
                <a:spcPct val="120000"/>
              </a:lnSpc>
              <a:buFont typeface="FontAwesome" pitchFamily="50" charset="0"/>
              <a:buChar char=""/>
              <a:defRPr sz="2100">
                <a:latin typeface="Nunito" panose="00000500000000000000" pitchFamily="2" charset="0"/>
              </a:defRPr>
            </a:lvl5pPr>
          </a:lstStyle>
          <a:p>
            <a:pPr lvl="0"/>
            <a:r>
              <a:rPr lang="en-US" dirty="0"/>
              <a:t>Click to edit Master text styles</a:t>
            </a:r>
          </a:p>
        </p:txBody>
      </p:sp>
      <p:sp>
        <p:nvSpPr>
          <p:cNvPr id="18" name="Slide Number Placeholder 5">
            <a:extLst>
              <a:ext uri="{FF2B5EF4-FFF2-40B4-BE49-F238E27FC236}">
                <a16:creationId xmlns:a16="http://schemas.microsoft.com/office/drawing/2014/main" id="{B7F84832-0610-4D55-8D6E-0AEE0B4AE712}"/>
              </a:ext>
            </a:extLst>
          </p:cNvPr>
          <p:cNvSpPr txBox="1">
            <a:spLocks/>
          </p:cNvSpPr>
          <p:nvPr userDrawn="1"/>
        </p:nvSpPr>
        <p:spPr>
          <a:xfrm>
            <a:off x="7286400" y="4769049"/>
            <a:ext cx="1453753" cy="273844"/>
          </a:xfrm>
          <a:prstGeom prst="rect">
            <a:avLst/>
          </a:prstGeom>
        </p:spPr>
        <p:txBody>
          <a:bodyPr vert="horz" lIns="68580" tIns="34290" rIns="68580" bIns="34290" rtlCol="0" anchor="ctr"/>
          <a:lstStyle>
            <a:defPPr>
              <a:defRPr lang="en-US"/>
            </a:defPPr>
            <a:lvl1pPr marL="0" algn="l" defTabSz="914400" rtl="0" eaLnBrk="1" latinLnBrk="0" hangingPunct="1">
              <a:defRPr sz="1400" kern="1200">
                <a:solidFill>
                  <a:schemeClr val="tx1">
                    <a:lumMod val="90000"/>
                    <a:lumOff val="10000"/>
                  </a:schemeClr>
                </a:solidFill>
                <a:effectLst>
                  <a:outerShdw blurRad="50800" dist="38100" dir="2700000" algn="tl"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C73E2D-5D40-4C98-B414-DADB23BEC3F0}" type="slidenum">
              <a:rPr lang="en-AU" sz="1050" smtClean="0">
                <a:solidFill>
                  <a:schemeClr val="bg1"/>
                </a:solidFill>
              </a:rPr>
              <a:pPr algn="r"/>
              <a:t>‹#›</a:t>
            </a:fld>
            <a:endParaRPr lang="en-AU" sz="1050" dirty="0">
              <a:solidFill>
                <a:schemeClr val="bg1"/>
              </a:solidFill>
            </a:endParaRPr>
          </a:p>
        </p:txBody>
      </p:sp>
      <p:pic>
        <p:nvPicPr>
          <p:cNvPr id="7" name="UWA-Acronym-Hor-CMYK-Rev.png">
            <a:extLst>
              <a:ext uri="{FF2B5EF4-FFF2-40B4-BE49-F238E27FC236}">
                <a16:creationId xmlns:a16="http://schemas.microsoft.com/office/drawing/2014/main" id="{C776E5B0-C88A-40B8-A1F0-067AF2FD6B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390" y="4711166"/>
            <a:ext cx="1168896" cy="384066"/>
          </a:xfrm>
          <a:prstGeom prst="rect">
            <a:avLst/>
          </a:prstGeom>
          <a:ln w="12700">
            <a:miter lim="400000"/>
          </a:ln>
        </p:spPr>
      </p:pic>
    </p:spTree>
    <p:extLst>
      <p:ext uri="{BB962C8B-B14F-4D97-AF65-F5344CB8AC3E}">
        <p14:creationId xmlns:p14="http://schemas.microsoft.com/office/powerpoint/2010/main" val="101869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pic>
        <p:nvPicPr>
          <p:cNvPr id="10" name="Picture 9" descr="CORE-Skills-ICONS-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060" y="-21572"/>
            <a:ext cx="881529" cy="881529"/>
          </a:xfrm>
          <a:prstGeom prst="rect">
            <a:avLst/>
          </a:prstGeom>
        </p:spPr>
      </p:pic>
    </p:spTree>
    <p:extLst>
      <p:ext uri="{BB962C8B-B14F-4D97-AF65-F5344CB8AC3E}">
        <p14:creationId xmlns:p14="http://schemas.microsoft.com/office/powerpoint/2010/main" val="36990774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pic>
        <p:nvPicPr>
          <p:cNvPr id="10" name="Picture 9" descr="CORE-Skills-ICONS-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060" y="-21572"/>
            <a:ext cx="881529" cy="881529"/>
          </a:xfrm>
          <a:prstGeom prst="rect">
            <a:avLst/>
          </a:prstGeom>
        </p:spPr>
      </p:pic>
      <p:sp>
        <p:nvSpPr>
          <p:cNvPr id="4" name="Picture Placeholder 3"/>
          <p:cNvSpPr>
            <a:spLocks noGrp="1"/>
          </p:cNvSpPr>
          <p:nvPr>
            <p:ph type="pic" sz="quarter" idx="14"/>
          </p:nvPr>
        </p:nvSpPr>
        <p:spPr>
          <a:xfrm>
            <a:off x="463550" y="1765300"/>
            <a:ext cx="8091488" cy="2824163"/>
          </a:xfrm>
        </p:spPr>
        <p:txBody>
          <a:bodyPr/>
          <a:lstStyle/>
          <a:p>
            <a:endParaRPr lang="en-AU"/>
          </a:p>
        </p:txBody>
      </p:sp>
    </p:spTree>
    <p:extLst>
      <p:ext uri="{BB962C8B-B14F-4D97-AF65-F5344CB8AC3E}">
        <p14:creationId xmlns:p14="http://schemas.microsoft.com/office/powerpoint/2010/main" val="41239662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12094004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12/14/2020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79" r:id="rId5"/>
    <p:sldLayoutId id="2147483674" r:id="rId6"/>
    <p:sldLayoutId id="2147483661" r:id="rId7"/>
    <p:sldLayoutId id="2147483660" r:id="rId8"/>
    <p:sldLayoutId id="2147483663" r:id="rId9"/>
    <p:sldLayoutId id="2147483664" r:id="rId10"/>
    <p:sldLayoutId id="2147483665" r:id="rId11"/>
    <p:sldLayoutId id="2147483666" r:id="rId12"/>
    <p:sldLayoutId id="2147483667" r:id="rId13"/>
    <p:sldLayoutId id="2147483662" r:id="rId14"/>
    <p:sldLayoutId id="2147483668" r:id="rId15"/>
    <p:sldLayoutId id="2147483669" r:id="rId16"/>
    <p:sldLayoutId id="2147483670" r:id="rId17"/>
    <p:sldLayoutId id="2147483657" r:id="rId18"/>
    <p:sldLayoutId id="2147483672" r:id="rId19"/>
    <p:sldLayoutId id="2147483673" r:id="rId20"/>
    <p:sldLayoutId id="2147483675" r:id="rId21"/>
    <p:sldLayoutId id="2147483676" r:id="rId22"/>
    <p:sldLayoutId id="2147483677" r:id="rId23"/>
    <p:sldLayoutId id="2147483678" r:id="rId2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yler.bikaun@research.uwa.edu.au" TargetMode="External"/><Relationship Id="rId2" Type="http://schemas.openxmlformats.org/officeDocument/2006/relationships/hyperlink" Target="mailto:wei.liu@uwa.edu.au" TargetMode="Externa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nlp-tlp.org/"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144.6.233.15:3000/" TargetMode="Externa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4.xml"/><Relationship Id="rId4" Type="http://schemas.openxmlformats.org/officeDocument/2006/relationships/hyperlink" Target="http://www.sciencedirect.com/science/article/pii/S187775031100007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eg"/><Relationship Id="rId1" Type="http://schemas.openxmlformats.org/officeDocument/2006/relationships/slideLayout" Target="../slideLayouts/slideLayout4.xml"/><Relationship Id="rId4" Type="http://schemas.openxmlformats.org/officeDocument/2006/relationships/image" Target="../media/image8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rare-technologies.com/word2vec-tutorial/" TargetMode="External"/><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www.quora.com/What-is-the-best-way-to-explain-topic-modeling-to-a-layman"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a:bodyPr>
          <a:lstStyle/>
          <a:p>
            <a:r>
              <a:rPr lang="en-US" dirty="0" smtClean="0"/>
              <a:t>Knowledge Discovery from Natural Language Text</a:t>
            </a:r>
            <a:endParaRPr lang="en-US" dirty="0"/>
          </a:p>
        </p:txBody>
      </p:sp>
      <p:sp>
        <p:nvSpPr>
          <p:cNvPr id="3" name="Text Placeholder 2"/>
          <p:cNvSpPr>
            <a:spLocks noGrp="1"/>
          </p:cNvSpPr>
          <p:nvPr>
            <p:ph type="body" sz="quarter" idx="11"/>
          </p:nvPr>
        </p:nvSpPr>
        <p:spPr>
          <a:xfrm>
            <a:off x="5297279" y="3568242"/>
            <a:ext cx="2851854" cy="256583"/>
          </a:xfrm>
        </p:spPr>
        <p:txBody>
          <a:bodyPr>
            <a:normAutofit fontScale="92500" lnSpcReduction="20000"/>
          </a:bodyPr>
          <a:lstStyle/>
          <a:p>
            <a:r>
              <a:rPr lang="en-US" dirty="0" smtClean="0"/>
              <a:t>A/Prof. Wei Liu &amp; Tyler Bikaun</a:t>
            </a:r>
          </a:p>
          <a:p>
            <a:endParaRPr lang="en-US" dirty="0"/>
          </a:p>
        </p:txBody>
      </p:sp>
      <p:sp>
        <p:nvSpPr>
          <p:cNvPr id="4" name="Text Placeholder 3"/>
          <p:cNvSpPr>
            <a:spLocks noGrp="1"/>
          </p:cNvSpPr>
          <p:nvPr>
            <p:ph type="body" sz="quarter" idx="12"/>
          </p:nvPr>
        </p:nvSpPr>
        <p:spPr/>
        <p:txBody>
          <a:bodyPr>
            <a:normAutofit fontScale="92500" lnSpcReduction="20000"/>
          </a:bodyPr>
          <a:lstStyle/>
          <a:p>
            <a:r>
              <a:rPr lang="en-US" dirty="0" smtClean="0"/>
              <a:t>Day 12: Special Data Tyles – Natural Language Processing and Text Mining</a:t>
            </a:r>
            <a:endParaRPr lang="en-US" dirty="0"/>
          </a:p>
        </p:txBody>
      </p:sp>
      <p:sp>
        <p:nvSpPr>
          <p:cNvPr id="5" name="Text Placeholder 4"/>
          <p:cNvSpPr>
            <a:spLocks noGrp="1"/>
          </p:cNvSpPr>
          <p:nvPr>
            <p:ph type="body" sz="quarter" idx="13"/>
          </p:nvPr>
        </p:nvSpPr>
        <p:spPr>
          <a:xfrm>
            <a:off x="5297279" y="4140403"/>
            <a:ext cx="2851854" cy="376918"/>
          </a:xfrm>
        </p:spPr>
        <p:txBody>
          <a:bodyPr>
            <a:normAutofit fontScale="92500" lnSpcReduction="20000"/>
          </a:bodyPr>
          <a:lstStyle/>
          <a:p>
            <a:r>
              <a:rPr lang="en-US" dirty="0">
                <a:hlinkClick r:id="rId2"/>
              </a:rPr>
              <a:t>wei.liu@uwa.edu.au</a:t>
            </a:r>
            <a:r>
              <a:rPr lang="en-US" dirty="0"/>
              <a:t> </a:t>
            </a:r>
          </a:p>
          <a:p>
            <a:r>
              <a:rPr lang="en-US" dirty="0">
                <a:hlinkClick r:id="rId3"/>
              </a:rPr>
              <a:t>tyler.bikaun@research.uwa.edu.au</a:t>
            </a:r>
            <a:r>
              <a:rPr lang="en-US" dirty="0"/>
              <a:t> </a:t>
            </a:r>
          </a:p>
        </p:txBody>
      </p:sp>
      <p:sp>
        <p:nvSpPr>
          <p:cNvPr id="6" name="Text Placeholder 5"/>
          <p:cNvSpPr>
            <a:spLocks noGrp="1"/>
          </p:cNvSpPr>
          <p:nvPr>
            <p:ph type="body" sz="quarter" idx="14"/>
          </p:nvPr>
        </p:nvSpPr>
        <p:spPr>
          <a:xfrm>
            <a:off x="5297279" y="3824825"/>
            <a:ext cx="2851854" cy="315578"/>
          </a:xfrm>
        </p:spPr>
        <p:txBody>
          <a:bodyPr>
            <a:normAutofit/>
          </a:bodyPr>
          <a:lstStyle/>
          <a:p>
            <a:pPr>
              <a:lnSpc>
                <a:spcPct val="120000"/>
              </a:lnSpc>
            </a:pPr>
            <a:r>
              <a:rPr lang="en-US" dirty="0">
                <a:solidFill>
                  <a:srgbClr val="212236"/>
                </a:solidFill>
                <a:cs typeface="Calibri"/>
              </a:rPr>
              <a:t>Computer Science and Software Engineering</a:t>
            </a:r>
          </a:p>
          <a:p>
            <a:endParaRPr lang="en-US" dirty="0"/>
          </a:p>
        </p:txBody>
      </p:sp>
      <p:sp>
        <p:nvSpPr>
          <p:cNvPr id="7" name="Text Placeholder 6"/>
          <p:cNvSpPr>
            <a:spLocks noGrp="1"/>
          </p:cNvSpPr>
          <p:nvPr>
            <p:ph type="body" sz="quarter" idx="15"/>
          </p:nvPr>
        </p:nvSpPr>
        <p:spPr/>
        <p:txBody>
          <a:bodyPr/>
          <a:lstStyle/>
          <a:p>
            <a:r>
              <a:rPr lang="en-US" dirty="0" smtClean="0"/>
              <a:t>Finding Needles in the </a:t>
            </a:r>
            <a:r>
              <a:rPr lang="en-US" dirty="0" err="1" smtClean="0"/>
              <a:t>Wordstacks</a:t>
            </a:r>
            <a:endParaRPr lang="en-US" dirty="0"/>
          </a:p>
        </p:txBody>
      </p:sp>
      <p:pic>
        <p:nvPicPr>
          <p:cNvPr id="8" name="Picture 7"/>
          <p:cNvPicPr/>
          <p:nvPr/>
        </p:nvPicPr>
        <p:blipFill>
          <a:blip r:embed="rId4" cstate="screen">
            <a:extLst>
              <a:ext uri="{28A0092B-C50C-407E-A947-70E740481C1C}">
                <a14:useLocalDpi xmlns:a14="http://schemas.microsoft.com/office/drawing/2010/main"/>
              </a:ext>
            </a:extLst>
          </a:blip>
          <a:stretch>
            <a:fillRect/>
          </a:stretch>
        </p:blipFill>
        <p:spPr>
          <a:xfrm>
            <a:off x="5378219" y="4517321"/>
            <a:ext cx="2148164" cy="481716"/>
          </a:xfrm>
          <a:prstGeom prst="rect">
            <a:avLst/>
          </a:prstGeom>
        </p:spPr>
      </p:pic>
    </p:spTree>
    <p:extLst>
      <p:ext uri="{BB962C8B-B14F-4D97-AF65-F5344CB8AC3E}">
        <p14:creationId xmlns:p14="http://schemas.microsoft.com/office/powerpoint/2010/main" val="3006683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27337"/>
            <a:ext cx="2911284" cy="2897888"/>
          </a:xfrm>
        </p:spPr>
        <p:style>
          <a:lnRef idx="2">
            <a:schemeClr val="accent6"/>
          </a:lnRef>
          <a:fillRef idx="1">
            <a:schemeClr val="lt1"/>
          </a:fillRef>
          <a:effectRef idx="0">
            <a:schemeClr val="accent6"/>
          </a:effectRef>
          <a:fontRef idx="minor">
            <a:schemeClr val="dk1"/>
          </a:fontRef>
        </p:style>
        <p:txBody>
          <a:bodyPr>
            <a:normAutofit fontScale="85000" lnSpcReduction="20000"/>
          </a:bodyPr>
          <a:lstStyle/>
          <a:p>
            <a:pPr>
              <a:spcAft>
                <a:spcPts val="1200"/>
              </a:spcAft>
            </a:pPr>
            <a:r>
              <a:rPr lang="en-AU" sz="1600" b="1" dirty="0"/>
              <a:t>Natural language processing </a:t>
            </a:r>
            <a:r>
              <a:rPr lang="en-AU" sz="1600" dirty="0"/>
              <a:t>(NLP) is the study of </a:t>
            </a:r>
            <a:r>
              <a:rPr lang="en-AU" sz="1600" dirty="0" smtClean="0"/>
              <a:t>getting </a:t>
            </a:r>
            <a:r>
              <a:rPr lang="en-AU" sz="1600" dirty="0"/>
              <a:t>computers to understand natural </a:t>
            </a:r>
            <a:r>
              <a:rPr lang="en-AU" sz="1600" dirty="0" smtClean="0"/>
              <a:t>languages.</a:t>
            </a:r>
          </a:p>
          <a:p>
            <a:pPr>
              <a:spcAft>
                <a:spcPts val="1200"/>
              </a:spcAft>
            </a:pPr>
            <a:r>
              <a:rPr lang="en-AU" sz="1600" dirty="0" smtClean="0"/>
              <a:t>You </a:t>
            </a:r>
            <a:r>
              <a:rPr lang="en-AU" sz="1600" dirty="0"/>
              <a:t>probably make use of NLP every </a:t>
            </a:r>
            <a:r>
              <a:rPr lang="en-AU" sz="1600" dirty="0" smtClean="0"/>
              <a:t>day!</a:t>
            </a:r>
          </a:p>
          <a:p>
            <a:pPr lvl="1">
              <a:spcAft>
                <a:spcPts val="1200"/>
              </a:spcAft>
            </a:pPr>
            <a:r>
              <a:rPr lang="en-AU" sz="1500" dirty="0" smtClean="0"/>
              <a:t>Google search</a:t>
            </a:r>
          </a:p>
          <a:p>
            <a:pPr lvl="1">
              <a:spcAft>
                <a:spcPts val="1200"/>
              </a:spcAft>
            </a:pPr>
            <a:r>
              <a:rPr lang="en-AU" sz="1500" dirty="0" smtClean="0"/>
              <a:t>Spellcheckers  </a:t>
            </a:r>
          </a:p>
          <a:p>
            <a:pPr lvl="1">
              <a:spcAft>
                <a:spcPts val="1200"/>
              </a:spcAft>
            </a:pPr>
            <a:r>
              <a:rPr lang="en-AU" sz="1500" dirty="0" smtClean="0"/>
              <a:t>Siri</a:t>
            </a:r>
          </a:p>
          <a:p>
            <a:pPr lvl="1">
              <a:spcAft>
                <a:spcPts val="1200"/>
              </a:spcAft>
            </a:pPr>
            <a:r>
              <a:rPr lang="en-AU" sz="1500" dirty="0" smtClean="0"/>
              <a:t>Autocomplete</a:t>
            </a:r>
            <a:endParaRPr lang="en-AU" sz="1500" dirty="0"/>
          </a:p>
          <a:p>
            <a:endParaRPr lang="en-AU" dirty="0"/>
          </a:p>
        </p:txBody>
      </p:sp>
      <p:sp>
        <p:nvSpPr>
          <p:cNvPr id="3" name="Text Placeholder 2"/>
          <p:cNvSpPr>
            <a:spLocks noGrp="1"/>
          </p:cNvSpPr>
          <p:nvPr>
            <p:ph type="body" sz="quarter" idx="10"/>
          </p:nvPr>
        </p:nvSpPr>
        <p:spPr/>
        <p:txBody>
          <a:bodyPr/>
          <a:lstStyle/>
          <a:p>
            <a:r>
              <a:rPr lang="en-AU" dirty="0" smtClean="0"/>
              <a:t>Natural and Technical Language Processing</a:t>
            </a:r>
            <a:endParaRPr lang="en-AU" dirty="0"/>
          </a:p>
        </p:txBody>
      </p:sp>
      <p:sp>
        <p:nvSpPr>
          <p:cNvPr id="4" name="Text Placeholder 3"/>
          <p:cNvSpPr>
            <a:spLocks noGrp="1"/>
          </p:cNvSpPr>
          <p:nvPr>
            <p:ph type="body" sz="quarter" idx="12"/>
          </p:nvPr>
        </p:nvSpPr>
        <p:spPr>
          <a:xfrm>
            <a:off x="463176" y="1414124"/>
            <a:ext cx="3305823" cy="216647"/>
          </a:xfrm>
        </p:spPr>
        <p:txBody>
          <a:bodyPr/>
          <a:lstStyle/>
          <a:p>
            <a:r>
              <a:rPr lang="en-AU" dirty="0" smtClean="0"/>
              <a:t>Natural Language Processing</a:t>
            </a:r>
            <a:endParaRPr lang="en-AU" dirty="0"/>
          </a:p>
        </p:txBody>
      </p:sp>
      <p:sp>
        <p:nvSpPr>
          <p:cNvPr id="5" name="Text Placeholder 4"/>
          <p:cNvSpPr>
            <a:spLocks noGrp="1"/>
          </p:cNvSpPr>
          <p:nvPr>
            <p:ph type="body" sz="quarter" idx="13"/>
          </p:nvPr>
        </p:nvSpPr>
        <p:spPr/>
        <p:txBody>
          <a:bodyPr/>
          <a:lstStyle/>
          <a:p>
            <a:r>
              <a:rPr lang="en-AU" dirty="0" smtClean="0"/>
              <a:t>NTLP Research Group at </a:t>
            </a:r>
            <a:r>
              <a:rPr lang="en-AU" dirty="0" smtClean="0"/>
              <a:t>UWA: </a:t>
            </a:r>
            <a:r>
              <a:rPr lang="en-AU" dirty="0" smtClean="0">
                <a:hlinkClick r:id="rId2"/>
              </a:rPr>
              <a:t>http://nlp-tlp.org/</a:t>
            </a:r>
            <a:endParaRPr lang="en-AU" dirty="0" smtClean="0"/>
          </a:p>
          <a:p>
            <a:endParaRPr lang="en-AU" dirty="0"/>
          </a:p>
        </p:txBody>
      </p:sp>
      <p:sp>
        <p:nvSpPr>
          <p:cNvPr id="6" name="Text Placeholder 1"/>
          <p:cNvSpPr txBox="1">
            <a:spLocks/>
          </p:cNvSpPr>
          <p:nvPr/>
        </p:nvSpPr>
        <p:spPr>
          <a:xfrm>
            <a:off x="5266466" y="1727337"/>
            <a:ext cx="3719717" cy="2932856"/>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AU" b="1" dirty="0" smtClean="0"/>
              <a:t>Technical language processing </a:t>
            </a:r>
            <a:r>
              <a:rPr lang="en-AU" dirty="0" smtClean="0"/>
              <a:t>(TLP) aims </a:t>
            </a:r>
            <a:r>
              <a:rPr lang="en-AU" dirty="0"/>
              <a:t>to understand </a:t>
            </a:r>
            <a:r>
              <a:rPr lang="en-AU" b="1" dirty="0"/>
              <a:t>technical </a:t>
            </a:r>
            <a:r>
              <a:rPr lang="en-AU" b="1" dirty="0" smtClean="0"/>
              <a:t>languages</a:t>
            </a:r>
            <a:r>
              <a:rPr lang="en-AU" dirty="0" smtClean="0"/>
              <a:t>, </a:t>
            </a:r>
            <a:r>
              <a:rPr lang="en-AU" dirty="0"/>
              <a:t>a subset of natural </a:t>
            </a:r>
            <a:r>
              <a:rPr lang="en-AU" dirty="0" smtClean="0"/>
              <a:t>languages </a:t>
            </a:r>
            <a:r>
              <a:rPr lang="en-AU" dirty="0"/>
              <a:t>that appears in industry-specific contexts.</a:t>
            </a:r>
            <a:endParaRPr lang="en-AU" b="1" dirty="0"/>
          </a:p>
          <a:p>
            <a:pPr marL="0" indent="0">
              <a:buNone/>
            </a:pPr>
            <a:endParaRPr lang="en-AU" dirty="0"/>
          </a:p>
        </p:txBody>
      </p:sp>
      <p:sp>
        <p:nvSpPr>
          <p:cNvPr id="7" name="Text Placeholder 3"/>
          <p:cNvSpPr txBox="1">
            <a:spLocks/>
          </p:cNvSpPr>
          <p:nvPr/>
        </p:nvSpPr>
        <p:spPr>
          <a:xfrm>
            <a:off x="5266466" y="1422626"/>
            <a:ext cx="3305823"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smtClean="0"/>
              <a:t>Technical Language Processing</a:t>
            </a:r>
            <a:endParaRPr lang="en-AU"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721" y="2506376"/>
            <a:ext cx="1197829" cy="119782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925290500"/>
              </p:ext>
            </p:extLst>
          </p:nvPr>
        </p:nvGraphicFramePr>
        <p:xfrm>
          <a:off x="5624759" y="2793560"/>
          <a:ext cx="3003130" cy="1783080"/>
        </p:xfrm>
        <a:graphic>
          <a:graphicData uri="http://schemas.openxmlformats.org/drawingml/2006/table">
            <a:tbl>
              <a:tblPr firstRow="1" bandRow="1">
                <a:tableStyleId>{2D5ABB26-0587-4C30-8999-92F81FD0307C}</a:tableStyleId>
              </a:tblPr>
              <a:tblGrid>
                <a:gridCol w="965458">
                  <a:extLst>
                    <a:ext uri="{9D8B030D-6E8A-4147-A177-3AD203B41FA5}">
                      <a16:colId xmlns:a16="http://schemas.microsoft.com/office/drawing/2014/main" val="2421282921"/>
                    </a:ext>
                  </a:extLst>
                </a:gridCol>
                <a:gridCol w="2037672">
                  <a:extLst>
                    <a:ext uri="{9D8B030D-6E8A-4147-A177-3AD203B41FA5}">
                      <a16:colId xmlns:a16="http://schemas.microsoft.com/office/drawing/2014/main" val="1099384719"/>
                    </a:ext>
                  </a:extLst>
                </a:gridCol>
              </a:tblGrid>
              <a:tr h="979382">
                <a:tc>
                  <a:txBody>
                    <a:bodyPr/>
                    <a:lstStyle/>
                    <a:p>
                      <a:r>
                        <a:rPr lang="en-GB" sz="1050" b="1" dirty="0"/>
                        <a:t>Accident reports: </a:t>
                      </a:r>
                      <a:endParaRPr lang="en-AU" sz="1050" dirty="0"/>
                    </a:p>
                  </a:txBody>
                  <a:tcPr/>
                </a:tc>
                <a:tc>
                  <a:txBody>
                    <a:bodyPr/>
                    <a:lstStyle/>
                    <a:p>
                      <a:r>
                        <a:rPr lang="en-GB" sz="1050" dirty="0" err="1"/>
                        <a:t>WAlking</a:t>
                      </a:r>
                      <a:r>
                        <a:rPr lang="en-GB" sz="1050" dirty="0"/>
                        <a:t> in car park from office to workshop &amp; </a:t>
                      </a:r>
                      <a:r>
                        <a:rPr lang="en-GB" sz="1050" dirty="0" err="1"/>
                        <a:t>roled</a:t>
                      </a:r>
                      <a:r>
                        <a:rPr lang="en-GB" sz="1050" dirty="0"/>
                        <a:t> ankle</a:t>
                      </a:r>
                    </a:p>
                    <a:p>
                      <a:endParaRPr lang="en-GB"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Injured right wrist lifting wheel barrow off </a:t>
                      </a:r>
                      <a:r>
                        <a:rPr lang="en-GB" sz="1050" dirty="0" err="1"/>
                        <a:t>ute</a:t>
                      </a:r>
                      <a:endParaRPr lang="en-AU" sz="1050" dirty="0"/>
                    </a:p>
                    <a:p>
                      <a:endParaRPr lang="en-AU" sz="1050" dirty="0"/>
                    </a:p>
                  </a:txBody>
                  <a:tcPr/>
                </a:tc>
                <a:extLst>
                  <a:ext uri="{0D108BD9-81ED-4DB2-BD59-A6C34878D82A}">
                    <a16:rowId xmlns:a16="http://schemas.microsoft.com/office/drawing/2014/main" val="3259738324"/>
                  </a:ext>
                </a:extLst>
              </a:tr>
              <a:tr h="434091">
                <a:tc>
                  <a:txBody>
                    <a:bodyPr/>
                    <a:lstStyle/>
                    <a:p>
                      <a:r>
                        <a:rPr lang="en-AU" sz="1050" b="1" dirty="0"/>
                        <a:t>Maintenance work orders:</a:t>
                      </a:r>
                    </a:p>
                  </a:txBody>
                  <a:tcPr/>
                </a:tc>
                <a:tc>
                  <a:txBody>
                    <a:bodyPr/>
                    <a:lstStyle/>
                    <a:p>
                      <a:r>
                        <a:rPr lang="en-AU" sz="1050" dirty="0"/>
                        <a:t>a/c blowing hot air</a:t>
                      </a:r>
                      <a:br>
                        <a:rPr lang="en-AU" sz="1050" dirty="0"/>
                      </a:br>
                      <a:endParaRPr lang="en-AU" sz="1050" dirty="0"/>
                    </a:p>
                    <a:p>
                      <a:r>
                        <a:rPr lang="en-AU" sz="1050" dirty="0" err="1"/>
                        <a:t>repace</a:t>
                      </a:r>
                      <a:r>
                        <a:rPr lang="en-AU" sz="1050" dirty="0"/>
                        <a:t> grouser plate to l/h side track</a:t>
                      </a:r>
                    </a:p>
                  </a:txBody>
                  <a:tcPr/>
                </a:tc>
                <a:extLst>
                  <a:ext uri="{0D108BD9-81ED-4DB2-BD59-A6C34878D82A}">
                    <a16:rowId xmlns:a16="http://schemas.microsoft.com/office/drawing/2014/main" val="3621194849"/>
                  </a:ext>
                </a:extLst>
              </a:tr>
            </a:tbl>
          </a:graphicData>
        </a:graphic>
      </p:graphicFrame>
    </p:spTree>
    <p:extLst>
      <p:ext uri="{BB962C8B-B14F-4D97-AF65-F5344CB8AC3E}">
        <p14:creationId xmlns:p14="http://schemas.microsoft.com/office/powerpoint/2010/main" val="561434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1C847A-CD41-43D0-9554-F55D27359E5E}"/>
              </a:ext>
            </a:extLst>
          </p:cNvPr>
          <p:cNvSpPr/>
          <p:nvPr/>
        </p:nvSpPr>
        <p:spPr>
          <a:xfrm>
            <a:off x="213064" y="3159013"/>
            <a:ext cx="2323730" cy="152123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1350"/>
          </a:p>
        </p:txBody>
      </p:sp>
      <p:sp>
        <p:nvSpPr>
          <p:cNvPr id="6" name="TextBox 5">
            <a:extLst>
              <a:ext uri="{FF2B5EF4-FFF2-40B4-BE49-F238E27FC236}">
                <a16:creationId xmlns:a16="http://schemas.microsoft.com/office/drawing/2014/main" id="{96F91158-EC27-4E9C-989E-E59A60B86E1A}"/>
              </a:ext>
            </a:extLst>
          </p:cNvPr>
          <p:cNvSpPr txBox="1"/>
          <p:nvPr/>
        </p:nvSpPr>
        <p:spPr>
          <a:xfrm>
            <a:off x="3553288" y="1124218"/>
            <a:ext cx="2037425" cy="300082"/>
          </a:xfrm>
          <a:prstGeom prst="rect">
            <a:avLst/>
          </a:prstGeom>
          <a:noFill/>
        </p:spPr>
        <p:txBody>
          <a:bodyPr wrap="square" rtlCol="0">
            <a:spAutoFit/>
          </a:bodyPr>
          <a:lstStyle/>
          <a:p>
            <a:pPr algn="ctr"/>
            <a:r>
              <a:rPr lang="en-AU" sz="1350" dirty="0"/>
              <a:t>Short text</a:t>
            </a:r>
          </a:p>
        </p:txBody>
      </p:sp>
      <p:sp>
        <p:nvSpPr>
          <p:cNvPr id="9" name="TextBox 8">
            <a:extLst>
              <a:ext uri="{FF2B5EF4-FFF2-40B4-BE49-F238E27FC236}">
                <a16:creationId xmlns:a16="http://schemas.microsoft.com/office/drawing/2014/main" id="{B4193FAA-3AE2-4842-99A9-D3A8FAB29668}"/>
              </a:ext>
            </a:extLst>
          </p:cNvPr>
          <p:cNvSpPr txBox="1"/>
          <p:nvPr/>
        </p:nvSpPr>
        <p:spPr>
          <a:xfrm>
            <a:off x="330691" y="3241970"/>
            <a:ext cx="2037425" cy="300082"/>
          </a:xfrm>
          <a:prstGeom prst="rect">
            <a:avLst/>
          </a:prstGeom>
          <a:noFill/>
        </p:spPr>
        <p:txBody>
          <a:bodyPr wrap="square" rtlCol="0">
            <a:spAutoFit/>
          </a:bodyPr>
          <a:lstStyle/>
          <a:p>
            <a:pPr algn="ctr"/>
            <a:r>
              <a:rPr lang="en-AU" sz="1350" dirty="0"/>
              <a:t>Domain-specific</a:t>
            </a:r>
          </a:p>
        </p:txBody>
      </p:sp>
      <p:sp>
        <p:nvSpPr>
          <p:cNvPr id="10" name="TextBox 9">
            <a:extLst>
              <a:ext uri="{FF2B5EF4-FFF2-40B4-BE49-F238E27FC236}">
                <a16:creationId xmlns:a16="http://schemas.microsoft.com/office/drawing/2014/main" id="{D1B6E110-7E2D-4ABF-A673-39B728979240}"/>
              </a:ext>
            </a:extLst>
          </p:cNvPr>
          <p:cNvSpPr txBox="1"/>
          <p:nvPr/>
        </p:nvSpPr>
        <p:spPr>
          <a:xfrm>
            <a:off x="5666176" y="2105201"/>
            <a:ext cx="2037425" cy="300082"/>
          </a:xfrm>
          <a:prstGeom prst="rect">
            <a:avLst/>
          </a:prstGeom>
          <a:noFill/>
        </p:spPr>
        <p:txBody>
          <a:bodyPr wrap="square" rtlCol="0">
            <a:spAutoFit/>
          </a:bodyPr>
          <a:lstStyle/>
          <a:p>
            <a:pPr algn="ctr"/>
            <a:r>
              <a:rPr lang="en-AU" sz="1350" dirty="0"/>
              <a:t>High quality</a:t>
            </a:r>
          </a:p>
        </p:txBody>
      </p:sp>
      <p:sp>
        <p:nvSpPr>
          <p:cNvPr id="11" name="TextBox 10">
            <a:extLst>
              <a:ext uri="{FF2B5EF4-FFF2-40B4-BE49-F238E27FC236}">
                <a16:creationId xmlns:a16="http://schemas.microsoft.com/office/drawing/2014/main" id="{0CBC437E-FA9D-462F-B50E-0EAB5D163D25}"/>
              </a:ext>
            </a:extLst>
          </p:cNvPr>
          <p:cNvSpPr txBox="1"/>
          <p:nvPr/>
        </p:nvSpPr>
        <p:spPr>
          <a:xfrm>
            <a:off x="1463704" y="2105201"/>
            <a:ext cx="2037425" cy="300082"/>
          </a:xfrm>
          <a:prstGeom prst="rect">
            <a:avLst/>
          </a:prstGeom>
          <a:noFill/>
        </p:spPr>
        <p:txBody>
          <a:bodyPr wrap="square" rtlCol="0">
            <a:spAutoFit/>
          </a:bodyPr>
          <a:lstStyle/>
          <a:p>
            <a:pPr algn="ctr"/>
            <a:r>
              <a:rPr lang="en-AU" sz="1350" dirty="0"/>
              <a:t>Low quality</a:t>
            </a:r>
          </a:p>
        </p:txBody>
      </p:sp>
      <p:sp>
        <p:nvSpPr>
          <p:cNvPr id="12" name="TextBox 11">
            <a:extLst>
              <a:ext uri="{FF2B5EF4-FFF2-40B4-BE49-F238E27FC236}">
                <a16:creationId xmlns:a16="http://schemas.microsoft.com/office/drawing/2014/main" id="{693FF66A-C37C-4036-9D74-6DA6FF1171E4}"/>
              </a:ext>
            </a:extLst>
          </p:cNvPr>
          <p:cNvSpPr txBox="1"/>
          <p:nvPr/>
        </p:nvSpPr>
        <p:spPr>
          <a:xfrm>
            <a:off x="4627488" y="3241970"/>
            <a:ext cx="2037425" cy="300082"/>
          </a:xfrm>
          <a:prstGeom prst="rect">
            <a:avLst/>
          </a:prstGeom>
          <a:noFill/>
        </p:spPr>
        <p:txBody>
          <a:bodyPr wrap="square" rtlCol="0">
            <a:spAutoFit/>
          </a:bodyPr>
          <a:lstStyle/>
          <a:p>
            <a:pPr algn="ctr"/>
            <a:r>
              <a:rPr lang="en-AU" sz="1350" dirty="0"/>
              <a:t>Domain-specific</a:t>
            </a:r>
          </a:p>
        </p:txBody>
      </p:sp>
      <p:sp>
        <p:nvSpPr>
          <p:cNvPr id="13" name="TextBox 12">
            <a:extLst>
              <a:ext uri="{FF2B5EF4-FFF2-40B4-BE49-F238E27FC236}">
                <a16:creationId xmlns:a16="http://schemas.microsoft.com/office/drawing/2014/main" id="{6AFE398A-4DA5-4CF4-B971-188DAD5EAE19}"/>
              </a:ext>
            </a:extLst>
          </p:cNvPr>
          <p:cNvSpPr txBox="1"/>
          <p:nvPr/>
        </p:nvSpPr>
        <p:spPr>
          <a:xfrm>
            <a:off x="2479090" y="3241970"/>
            <a:ext cx="2037425" cy="300082"/>
          </a:xfrm>
          <a:prstGeom prst="rect">
            <a:avLst/>
          </a:prstGeom>
          <a:noFill/>
        </p:spPr>
        <p:txBody>
          <a:bodyPr wrap="square" rtlCol="0">
            <a:spAutoFit/>
          </a:bodyPr>
          <a:lstStyle/>
          <a:p>
            <a:pPr algn="ctr"/>
            <a:r>
              <a:rPr lang="en-AU" sz="1350" dirty="0"/>
              <a:t>Mixed domain</a:t>
            </a:r>
          </a:p>
        </p:txBody>
      </p:sp>
      <p:sp>
        <p:nvSpPr>
          <p:cNvPr id="14" name="TextBox 13">
            <a:extLst>
              <a:ext uri="{FF2B5EF4-FFF2-40B4-BE49-F238E27FC236}">
                <a16:creationId xmlns:a16="http://schemas.microsoft.com/office/drawing/2014/main" id="{D4B9CBCA-7F9B-40CE-B9CD-0694687CAFC6}"/>
              </a:ext>
            </a:extLst>
          </p:cNvPr>
          <p:cNvSpPr txBox="1"/>
          <p:nvPr/>
        </p:nvSpPr>
        <p:spPr>
          <a:xfrm>
            <a:off x="6775886" y="3241970"/>
            <a:ext cx="2037425" cy="300082"/>
          </a:xfrm>
          <a:prstGeom prst="rect">
            <a:avLst/>
          </a:prstGeom>
          <a:noFill/>
        </p:spPr>
        <p:txBody>
          <a:bodyPr wrap="square" rtlCol="0">
            <a:spAutoFit/>
          </a:bodyPr>
          <a:lstStyle/>
          <a:p>
            <a:pPr algn="ctr"/>
            <a:r>
              <a:rPr lang="en-AU" sz="1350" dirty="0"/>
              <a:t>Mixed domain</a:t>
            </a:r>
          </a:p>
        </p:txBody>
      </p:sp>
      <p:cxnSp>
        <p:nvCxnSpPr>
          <p:cNvPr id="15" name="Straight Connector 14">
            <a:extLst>
              <a:ext uri="{FF2B5EF4-FFF2-40B4-BE49-F238E27FC236}">
                <a16:creationId xmlns:a16="http://schemas.microsoft.com/office/drawing/2014/main" id="{1BCFEE2C-6A3C-46C0-9698-6841EF06E56B}"/>
              </a:ext>
            </a:extLst>
          </p:cNvPr>
          <p:cNvCxnSpPr>
            <a:stCxn id="6" idx="2"/>
            <a:endCxn id="11" idx="0"/>
          </p:cNvCxnSpPr>
          <p:nvPr/>
        </p:nvCxnSpPr>
        <p:spPr>
          <a:xfrm flipH="1">
            <a:off x="2482417" y="1401218"/>
            <a:ext cx="2089583" cy="70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2C5183D-9C29-428D-AAC0-62500012A527}"/>
              </a:ext>
            </a:extLst>
          </p:cNvPr>
          <p:cNvCxnSpPr>
            <a:stCxn id="6" idx="2"/>
            <a:endCxn id="10" idx="0"/>
          </p:cNvCxnSpPr>
          <p:nvPr/>
        </p:nvCxnSpPr>
        <p:spPr>
          <a:xfrm>
            <a:off x="4572000" y="1401218"/>
            <a:ext cx="2112888" cy="70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9C61DF-1D75-48D7-8508-AAD9CEC0F704}"/>
              </a:ext>
            </a:extLst>
          </p:cNvPr>
          <p:cNvCxnSpPr>
            <a:stCxn id="11" idx="2"/>
            <a:endCxn id="9" idx="0"/>
          </p:cNvCxnSpPr>
          <p:nvPr/>
        </p:nvCxnSpPr>
        <p:spPr>
          <a:xfrm flipH="1">
            <a:off x="1349404" y="2382200"/>
            <a:ext cx="1133013"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366C60-2932-4DCF-9127-AAE7DE6873C9}"/>
              </a:ext>
            </a:extLst>
          </p:cNvPr>
          <p:cNvCxnSpPr>
            <a:stCxn id="11" idx="2"/>
            <a:endCxn id="13" idx="0"/>
          </p:cNvCxnSpPr>
          <p:nvPr/>
        </p:nvCxnSpPr>
        <p:spPr>
          <a:xfrm>
            <a:off x="2482417" y="2382200"/>
            <a:ext cx="1015385"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A9E777-121A-4CBB-A707-96446B65519D}"/>
              </a:ext>
            </a:extLst>
          </p:cNvPr>
          <p:cNvCxnSpPr>
            <a:stCxn id="10" idx="2"/>
            <a:endCxn id="12" idx="0"/>
          </p:cNvCxnSpPr>
          <p:nvPr/>
        </p:nvCxnSpPr>
        <p:spPr>
          <a:xfrm flipH="1">
            <a:off x="5646201" y="2382200"/>
            <a:ext cx="1038688"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B6039AB-1228-4E36-B1EF-108656B92637}"/>
              </a:ext>
            </a:extLst>
          </p:cNvPr>
          <p:cNvCxnSpPr>
            <a:stCxn id="10" idx="2"/>
            <a:endCxn id="14" idx="0"/>
          </p:cNvCxnSpPr>
          <p:nvPr/>
        </p:nvCxnSpPr>
        <p:spPr>
          <a:xfrm>
            <a:off x="6684888" y="2382200"/>
            <a:ext cx="1109711"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776CF3-4408-40A5-B9C1-AF3318D4B6CE}"/>
              </a:ext>
            </a:extLst>
          </p:cNvPr>
          <p:cNvCxnSpPr/>
          <p:nvPr/>
        </p:nvCxnSpPr>
        <p:spPr>
          <a:xfrm>
            <a:off x="565952" y="3578464"/>
            <a:ext cx="792997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A0B8DA-D744-4080-ADDA-A3C0EF8471E8}"/>
              </a:ext>
            </a:extLst>
          </p:cNvPr>
          <p:cNvSpPr txBox="1"/>
          <p:nvPr/>
        </p:nvSpPr>
        <p:spPr>
          <a:xfrm>
            <a:off x="226381" y="3611326"/>
            <a:ext cx="2246045" cy="1027204"/>
          </a:xfrm>
          <a:prstGeom prst="rect">
            <a:avLst/>
          </a:prstGeom>
          <a:noFill/>
        </p:spPr>
        <p:txBody>
          <a:bodyPr wrap="square" rtlCol="0">
            <a:spAutoFit/>
          </a:bodyPr>
          <a:lstStyle/>
          <a:p>
            <a:pPr algn="ctr">
              <a:lnSpc>
                <a:spcPct val="150000"/>
              </a:lnSpc>
            </a:pPr>
            <a:r>
              <a:rPr lang="en-AU" sz="1350" dirty="0"/>
              <a:t>Accident reports</a:t>
            </a:r>
          </a:p>
          <a:p>
            <a:pPr algn="ctr">
              <a:lnSpc>
                <a:spcPct val="150000"/>
              </a:lnSpc>
            </a:pPr>
            <a:r>
              <a:rPr lang="en-AU" sz="1350" dirty="0"/>
              <a:t>Maintenance work orders</a:t>
            </a:r>
          </a:p>
          <a:p>
            <a:pPr algn="ctr">
              <a:lnSpc>
                <a:spcPct val="150000"/>
              </a:lnSpc>
            </a:pPr>
            <a:r>
              <a:rPr lang="en-AU" sz="1350" dirty="0"/>
              <a:t>Doctor’s notes</a:t>
            </a:r>
          </a:p>
        </p:txBody>
      </p:sp>
      <p:sp>
        <p:nvSpPr>
          <p:cNvPr id="29" name="TextBox 28">
            <a:extLst>
              <a:ext uri="{FF2B5EF4-FFF2-40B4-BE49-F238E27FC236}">
                <a16:creationId xmlns:a16="http://schemas.microsoft.com/office/drawing/2014/main" id="{A8A086A7-5E57-4424-ADDD-02BD929E0F61}"/>
              </a:ext>
            </a:extLst>
          </p:cNvPr>
          <p:cNvSpPr txBox="1"/>
          <p:nvPr/>
        </p:nvSpPr>
        <p:spPr>
          <a:xfrm>
            <a:off x="2374779" y="3611326"/>
            <a:ext cx="2246045" cy="1027204"/>
          </a:xfrm>
          <a:prstGeom prst="rect">
            <a:avLst/>
          </a:prstGeom>
          <a:noFill/>
        </p:spPr>
        <p:txBody>
          <a:bodyPr wrap="square" rtlCol="0">
            <a:spAutoFit/>
          </a:bodyPr>
          <a:lstStyle/>
          <a:p>
            <a:pPr algn="ctr">
              <a:lnSpc>
                <a:spcPct val="150000"/>
              </a:lnSpc>
            </a:pPr>
            <a:r>
              <a:rPr lang="en-AU" sz="1350" dirty="0"/>
              <a:t>Social media posts</a:t>
            </a:r>
          </a:p>
          <a:p>
            <a:pPr algn="ctr">
              <a:lnSpc>
                <a:spcPct val="150000"/>
              </a:lnSpc>
            </a:pPr>
            <a:r>
              <a:rPr lang="en-AU" sz="1350" dirty="0"/>
              <a:t>Emails</a:t>
            </a:r>
          </a:p>
          <a:p>
            <a:pPr algn="ctr">
              <a:lnSpc>
                <a:spcPct val="150000"/>
              </a:lnSpc>
            </a:pPr>
            <a:r>
              <a:rPr lang="en-AU" sz="1350" dirty="0"/>
              <a:t>Text messages</a:t>
            </a:r>
          </a:p>
        </p:txBody>
      </p:sp>
      <p:sp>
        <p:nvSpPr>
          <p:cNvPr id="30" name="TextBox 29">
            <a:extLst>
              <a:ext uri="{FF2B5EF4-FFF2-40B4-BE49-F238E27FC236}">
                <a16:creationId xmlns:a16="http://schemas.microsoft.com/office/drawing/2014/main" id="{E14B2047-AAFE-4147-8147-8E94A3CE8966}"/>
              </a:ext>
            </a:extLst>
          </p:cNvPr>
          <p:cNvSpPr txBox="1"/>
          <p:nvPr/>
        </p:nvSpPr>
        <p:spPr>
          <a:xfrm>
            <a:off x="4505422" y="3611326"/>
            <a:ext cx="2246045" cy="715581"/>
          </a:xfrm>
          <a:prstGeom prst="rect">
            <a:avLst/>
          </a:prstGeom>
          <a:noFill/>
        </p:spPr>
        <p:txBody>
          <a:bodyPr wrap="square" rtlCol="0">
            <a:spAutoFit/>
          </a:bodyPr>
          <a:lstStyle/>
          <a:p>
            <a:pPr algn="ctr">
              <a:lnSpc>
                <a:spcPct val="150000"/>
              </a:lnSpc>
            </a:pPr>
            <a:r>
              <a:rPr lang="en-AU" sz="1350" dirty="0"/>
              <a:t>Academic documents</a:t>
            </a:r>
          </a:p>
          <a:p>
            <a:pPr algn="ctr">
              <a:lnSpc>
                <a:spcPct val="150000"/>
              </a:lnSpc>
            </a:pPr>
            <a:r>
              <a:rPr lang="en-AU" sz="1350" dirty="0"/>
              <a:t>Movie reviews</a:t>
            </a:r>
          </a:p>
        </p:txBody>
      </p:sp>
      <p:sp>
        <p:nvSpPr>
          <p:cNvPr id="31" name="TextBox 30">
            <a:extLst>
              <a:ext uri="{FF2B5EF4-FFF2-40B4-BE49-F238E27FC236}">
                <a16:creationId xmlns:a16="http://schemas.microsoft.com/office/drawing/2014/main" id="{8D282C49-AB68-4D62-87BA-EFA55061EFB6}"/>
              </a:ext>
            </a:extLst>
          </p:cNvPr>
          <p:cNvSpPr txBox="1"/>
          <p:nvPr/>
        </p:nvSpPr>
        <p:spPr>
          <a:xfrm>
            <a:off x="6671574" y="3611326"/>
            <a:ext cx="2246045" cy="1027204"/>
          </a:xfrm>
          <a:prstGeom prst="rect">
            <a:avLst/>
          </a:prstGeom>
          <a:noFill/>
        </p:spPr>
        <p:txBody>
          <a:bodyPr wrap="square" rtlCol="0">
            <a:spAutoFit/>
          </a:bodyPr>
          <a:lstStyle/>
          <a:p>
            <a:pPr algn="ctr">
              <a:lnSpc>
                <a:spcPct val="150000"/>
              </a:lnSpc>
            </a:pPr>
            <a:r>
              <a:rPr lang="en-AU" sz="1350" dirty="0"/>
              <a:t>Wiki documents</a:t>
            </a:r>
          </a:p>
          <a:p>
            <a:pPr algn="ctr">
              <a:lnSpc>
                <a:spcPct val="150000"/>
              </a:lnSpc>
            </a:pPr>
            <a:r>
              <a:rPr lang="en-AU" sz="1350" dirty="0"/>
              <a:t>News reports</a:t>
            </a:r>
          </a:p>
          <a:p>
            <a:pPr algn="ctr">
              <a:lnSpc>
                <a:spcPct val="150000"/>
              </a:lnSpc>
            </a:pPr>
            <a:r>
              <a:rPr lang="en-AU" sz="1350" dirty="0"/>
              <a:t>Books</a:t>
            </a:r>
          </a:p>
        </p:txBody>
      </p:sp>
      <p:sp>
        <p:nvSpPr>
          <p:cNvPr id="22" name="TextBox 21">
            <a:extLst>
              <a:ext uri="{FF2B5EF4-FFF2-40B4-BE49-F238E27FC236}">
                <a16:creationId xmlns:a16="http://schemas.microsoft.com/office/drawing/2014/main" id="{A43EB1BC-51CF-4759-895A-FF0CD83C9811}"/>
              </a:ext>
            </a:extLst>
          </p:cNvPr>
          <p:cNvSpPr txBox="1"/>
          <p:nvPr/>
        </p:nvSpPr>
        <p:spPr>
          <a:xfrm>
            <a:off x="-81014" y="2656508"/>
            <a:ext cx="1362725" cy="507831"/>
          </a:xfrm>
          <a:prstGeom prst="rect">
            <a:avLst/>
          </a:prstGeom>
          <a:noFill/>
        </p:spPr>
        <p:txBody>
          <a:bodyPr wrap="square" rtlCol="0">
            <a:spAutoFit/>
          </a:bodyPr>
          <a:lstStyle/>
          <a:p>
            <a:pPr algn="ctr"/>
            <a:r>
              <a:rPr lang="en-AU" sz="1350" b="1" dirty="0">
                <a:solidFill>
                  <a:srgbClr val="144376"/>
                </a:solidFill>
              </a:rPr>
              <a:t>Technical language</a:t>
            </a:r>
          </a:p>
        </p:txBody>
      </p:sp>
      <p:sp>
        <p:nvSpPr>
          <p:cNvPr id="3" name="Text Placeholder 2"/>
          <p:cNvSpPr>
            <a:spLocks noGrp="1"/>
          </p:cNvSpPr>
          <p:nvPr>
            <p:ph type="body" sz="quarter" idx="10"/>
          </p:nvPr>
        </p:nvSpPr>
        <p:spPr/>
        <p:txBody>
          <a:bodyPr/>
          <a:lstStyle/>
          <a:p>
            <a:r>
              <a:rPr lang="en-AU" dirty="0" smtClean="0"/>
              <a:t>Short Text Taxonomy</a:t>
            </a:r>
            <a:endParaRPr lang="en-AU" dirty="0"/>
          </a:p>
        </p:txBody>
      </p:sp>
      <p:sp>
        <p:nvSpPr>
          <p:cNvPr id="7" name="Text Placeholder 6"/>
          <p:cNvSpPr>
            <a:spLocks noGrp="1"/>
          </p:cNvSpPr>
          <p:nvPr>
            <p:ph type="body" sz="quarter" idx="13"/>
          </p:nvPr>
        </p:nvSpPr>
        <p:spPr>
          <a:xfrm>
            <a:off x="463176" y="4784046"/>
            <a:ext cx="8092517" cy="216647"/>
          </a:xfrm>
        </p:spPr>
        <p:txBody>
          <a:bodyPr/>
          <a:lstStyle/>
          <a:p>
            <a:pPr algn="r"/>
            <a:r>
              <a:rPr lang="en-AU" dirty="0" smtClean="0"/>
              <a:t>Slide courtesy of Dr Michael Stewart’s PhD Thesis</a:t>
            </a:r>
            <a:endParaRPr lang="en-AU" dirty="0"/>
          </a:p>
        </p:txBody>
      </p:sp>
    </p:spTree>
    <p:extLst>
      <p:ext uri="{BB962C8B-B14F-4D97-AF65-F5344CB8AC3E}">
        <p14:creationId xmlns:p14="http://schemas.microsoft.com/office/powerpoint/2010/main" val="22157208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Association Rule Mining</a:t>
            </a:r>
          </a:p>
        </p:txBody>
      </p:sp>
      <p:sp>
        <p:nvSpPr>
          <p:cNvPr id="3" name="Text Placeholder 2"/>
          <p:cNvSpPr>
            <a:spLocks noGrp="1"/>
          </p:cNvSpPr>
          <p:nvPr>
            <p:ph type="body" sz="quarter" idx="10"/>
          </p:nvPr>
        </p:nvSpPr>
        <p:spPr/>
        <p:txBody>
          <a:bodyPr/>
          <a:lstStyle/>
          <a:p>
            <a:r>
              <a:rPr lang="en-US" dirty="0" smtClean="0"/>
              <a:t>S</a:t>
            </a:r>
            <a:r>
              <a:rPr lang="en-US" baseline="30000" dirty="0" smtClean="0"/>
              <a:t>3</a:t>
            </a:r>
            <a:r>
              <a:rPr lang="en-US" dirty="0" smtClean="0"/>
              <a:t> - Semantics</a:t>
            </a:r>
            <a:r>
              <a:rPr lang="en-US" baseline="30000" dirty="0" smtClean="0"/>
              <a:t> </a:t>
            </a:r>
            <a:endParaRPr lang="en-US" baseline="30000" dirty="0"/>
          </a:p>
        </p:txBody>
      </p:sp>
      <p:sp>
        <p:nvSpPr>
          <p:cNvPr id="4" name="Text Placeholder 3"/>
          <p:cNvSpPr>
            <a:spLocks noGrp="1"/>
          </p:cNvSpPr>
          <p:nvPr>
            <p:ph type="body" sz="quarter" idx="12"/>
          </p:nvPr>
        </p:nvSpPr>
        <p:spPr>
          <a:xfrm>
            <a:off x="463176" y="4567399"/>
            <a:ext cx="6950075" cy="216647"/>
          </a:xfrm>
        </p:spPr>
        <p:txBody>
          <a:bodyPr/>
          <a:lstStyle/>
          <a:p>
            <a:r>
              <a:rPr lang="en-AU" dirty="0" smtClean="0">
                <a:solidFill>
                  <a:srgbClr val="000000"/>
                </a:solidFill>
              </a:rPr>
              <a:t>Text </a:t>
            </a:r>
            <a:r>
              <a:rPr lang="en-AU" dirty="0">
                <a:solidFill>
                  <a:srgbClr val="000000"/>
                </a:solidFill>
              </a:rPr>
              <a:t>Mining - </a:t>
            </a:r>
            <a:r>
              <a:rPr lang="en-US" dirty="0" smtClean="0">
                <a:solidFill>
                  <a:srgbClr val="000000"/>
                </a:solidFill>
              </a:rPr>
              <a:t>https://nlp-tlp.org/aquila</a:t>
            </a:r>
            <a:endParaRPr lang="en-AU" dirty="0">
              <a:solidFill>
                <a:srgbClr val="000000"/>
              </a:solidFill>
            </a:endParaRPr>
          </a:p>
          <a:p>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pic>
        <p:nvPicPr>
          <p:cNvPr id="9" name="Content Placeholder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0432" y="1603399"/>
            <a:ext cx="4914055" cy="296400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6928" y="1881181"/>
            <a:ext cx="8001458" cy="2233619"/>
          </a:xfrm>
          <a:prstGeom prst="rect">
            <a:avLst/>
          </a:prstGeom>
        </p:spPr>
      </p:pic>
    </p:spTree>
    <p:extLst>
      <p:ext uri="{BB962C8B-B14F-4D97-AF65-F5344CB8AC3E}">
        <p14:creationId xmlns:p14="http://schemas.microsoft.com/office/powerpoint/2010/main" val="105016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39095"/>
            <a:ext cx="5512054" cy="1794966"/>
          </a:xfrm>
        </p:spPr>
        <p:txBody>
          <a:bodyPr>
            <a:normAutofit lnSpcReduction="10000"/>
          </a:bodyPr>
          <a:lstStyle/>
          <a:p>
            <a:pPr>
              <a:spcAft>
                <a:spcPts val="900"/>
              </a:spcAft>
            </a:pPr>
            <a:r>
              <a:rPr lang="en-AU" dirty="0"/>
              <a:t>Aquila is a </a:t>
            </a:r>
            <a:r>
              <a:rPr lang="en-AU" b="1" dirty="0"/>
              <a:t>web-based tool</a:t>
            </a:r>
            <a:r>
              <a:rPr lang="en-AU" dirty="0"/>
              <a:t> for </a:t>
            </a:r>
            <a:r>
              <a:rPr lang="en-AU" b="1" dirty="0"/>
              <a:t>visualising </a:t>
            </a:r>
            <a:r>
              <a:rPr lang="en-AU" b="1" dirty="0" smtClean="0"/>
              <a:t>and </a:t>
            </a:r>
            <a:r>
              <a:rPr lang="en-AU" b="1" dirty="0"/>
              <a:t>analysing </a:t>
            </a:r>
            <a:r>
              <a:rPr lang="en-AU" dirty="0"/>
              <a:t>technical records.</a:t>
            </a:r>
          </a:p>
          <a:p>
            <a:pPr>
              <a:spcAft>
                <a:spcPts val="900"/>
              </a:spcAft>
            </a:pPr>
            <a:r>
              <a:rPr lang="en-AU" dirty="0" smtClean="0"/>
              <a:t>It </a:t>
            </a:r>
            <a:r>
              <a:rPr lang="en-AU" dirty="0"/>
              <a:t>is designed to be </a:t>
            </a:r>
            <a:r>
              <a:rPr lang="en-AU" b="1" dirty="0"/>
              <a:t>usable by anyone </a:t>
            </a:r>
            <a:r>
              <a:rPr lang="en-AU" dirty="0" smtClean="0"/>
              <a:t>– no </a:t>
            </a:r>
            <a:r>
              <a:rPr lang="en-AU" dirty="0"/>
              <a:t>programming experience required.</a:t>
            </a:r>
          </a:p>
          <a:p>
            <a:pPr>
              <a:spcAft>
                <a:spcPts val="900"/>
              </a:spcAft>
            </a:pPr>
            <a:r>
              <a:rPr lang="en-AU" dirty="0" smtClean="0"/>
              <a:t>It </a:t>
            </a:r>
            <a:r>
              <a:rPr lang="en-AU" dirty="0"/>
              <a:t>features a range of </a:t>
            </a:r>
            <a:r>
              <a:rPr lang="en-AU" b="1" dirty="0"/>
              <a:t>unique visualisations </a:t>
            </a:r>
            <a:r>
              <a:rPr lang="en-AU" dirty="0" smtClean="0"/>
              <a:t>that </a:t>
            </a:r>
            <a:r>
              <a:rPr lang="en-AU" dirty="0"/>
              <a:t>support </a:t>
            </a:r>
            <a:r>
              <a:rPr lang="en-AU" b="1" dirty="0"/>
              <a:t>knowledge discovery</a:t>
            </a:r>
            <a:r>
              <a:rPr lang="en-AU" dirty="0"/>
              <a:t>.</a:t>
            </a:r>
          </a:p>
          <a:p>
            <a:endParaRPr lang="en-AU" dirty="0"/>
          </a:p>
        </p:txBody>
      </p:sp>
      <p:sp>
        <p:nvSpPr>
          <p:cNvPr id="3" name="Text Placeholder 2"/>
          <p:cNvSpPr>
            <a:spLocks noGrp="1"/>
          </p:cNvSpPr>
          <p:nvPr>
            <p:ph type="body" sz="quarter" idx="10"/>
          </p:nvPr>
        </p:nvSpPr>
        <p:spPr/>
        <p:txBody>
          <a:bodyPr/>
          <a:lstStyle/>
          <a:p>
            <a:r>
              <a:rPr lang="en-AU" dirty="0" smtClean="0"/>
              <a:t>Aquila – Text Mining Lifecycle</a:t>
            </a:r>
            <a:endParaRPr lang="en-AU" dirty="0"/>
          </a:p>
        </p:txBody>
      </p:sp>
      <p:sp>
        <p:nvSpPr>
          <p:cNvPr id="4" name="Text Placeholder 3"/>
          <p:cNvSpPr>
            <a:spLocks noGrp="1"/>
          </p:cNvSpPr>
          <p:nvPr>
            <p:ph type="body" sz="quarter" idx="12"/>
          </p:nvPr>
        </p:nvSpPr>
        <p:spPr>
          <a:xfrm>
            <a:off x="463177" y="1414124"/>
            <a:ext cx="6535722" cy="216647"/>
          </a:xfrm>
        </p:spPr>
        <p:txBody>
          <a:bodyPr/>
          <a:lstStyle/>
          <a:p>
            <a:r>
              <a:rPr lang="en-AU" dirty="0" smtClean="0"/>
              <a:t>Aquila – Knowledge Discovery from Mining Safety Data</a:t>
            </a:r>
            <a:endParaRPr lang="en-AU" dirty="0"/>
          </a:p>
        </p:txBody>
      </p:sp>
      <p:sp>
        <p:nvSpPr>
          <p:cNvPr id="5" name="Text Placeholder 4"/>
          <p:cNvSpPr>
            <a:spLocks noGrp="1"/>
          </p:cNvSpPr>
          <p:nvPr>
            <p:ph type="body" sz="quarter" idx="13"/>
          </p:nvPr>
        </p:nvSpPr>
        <p:spPr>
          <a:xfrm>
            <a:off x="463177" y="4572000"/>
            <a:ext cx="6950074" cy="428693"/>
          </a:xfrm>
        </p:spPr>
        <p:txBody>
          <a:bodyPr/>
          <a:lstStyle/>
          <a:p>
            <a:r>
              <a:rPr lang="en-AU" dirty="0"/>
              <a:t>M Stewart, W Liu, R Cardell-Oliver, M Griffin. An Interactive Web-based Toolset for Knowledge Discovery from Short Text Log Data. </a:t>
            </a:r>
            <a:r>
              <a:rPr lang="en-AU" i="1" dirty="0"/>
              <a:t>2017 International Conference on Advanced Data Mining and Applications, 853-858.</a:t>
            </a:r>
          </a:p>
          <a:p>
            <a:endParaRPr lang="en-AU" dirty="0"/>
          </a:p>
        </p:txBody>
      </p:sp>
      <p:pic>
        <p:nvPicPr>
          <p:cNvPr id="6" name="Picture 5" descr="A screenshot of a cell phone&#10;&#10;Description automatically generated">
            <a:extLst>
              <a:ext uri="{FF2B5EF4-FFF2-40B4-BE49-F238E27FC236}">
                <a16:creationId xmlns:a16="http://schemas.microsoft.com/office/drawing/2014/main" id="{BA6B653F-C8FC-4420-AFD5-8D4A8CA1B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2151" y="1382835"/>
            <a:ext cx="2362200" cy="2571750"/>
          </a:xfrm>
          <a:prstGeom prst="rect">
            <a:avLst/>
          </a:prstGeom>
        </p:spPr>
      </p:pic>
    </p:spTree>
    <p:extLst>
      <p:ext uri="{BB962C8B-B14F-4D97-AF65-F5344CB8AC3E}">
        <p14:creationId xmlns:p14="http://schemas.microsoft.com/office/powerpoint/2010/main" val="3583086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Knowledge Graph Construction from Text </a:t>
            </a:r>
          </a:p>
        </p:txBody>
      </p:sp>
      <p:sp>
        <p:nvSpPr>
          <p:cNvPr id="3" name="Text Placeholder 2"/>
          <p:cNvSpPr>
            <a:spLocks noGrp="1"/>
          </p:cNvSpPr>
          <p:nvPr>
            <p:ph type="body" sz="quarter" idx="10"/>
          </p:nvPr>
        </p:nvSpPr>
        <p:spPr/>
        <p:txBody>
          <a:bodyPr/>
          <a:lstStyle/>
          <a:p>
            <a:r>
              <a:rPr lang="en-US" dirty="0"/>
              <a:t>S</a:t>
            </a:r>
            <a:r>
              <a:rPr lang="en-US" baseline="30000" dirty="0"/>
              <a:t>3</a:t>
            </a:r>
            <a:r>
              <a:rPr lang="en-US" dirty="0"/>
              <a:t> - Semantics</a:t>
            </a:r>
            <a:r>
              <a:rPr lang="en-US" baseline="30000" dirty="0"/>
              <a:t> </a:t>
            </a:r>
          </a:p>
        </p:txBody>
      </p:sp>
      <p:sp>
        <p:nvSpPr>
          <p:cNvPr id="4" name="Text Placeholder 3"/>
          <p:cNvSpPr>
            <a:spLocks noGrp="1"/>
          </p:cNvSpPr>
          <p:nvPr>
            <p:ph type="body" sz="quarter" idx="12"/>
          </p:nvPr>
        </p:nvSpPr>
        <p:spPr>
          <a:xfrm>
            <a:off x="463176" y="4567399"/>
            <a:ext cx="6950075" cy="216647"/>
          </a:xfrm>
        </p:spPr>
        <p:txBody>
          <a:bodyPr/>
          <a:lstStyle/>
          <a:p>
            <a:r>
              <a:rPr lang="en-AU" dirty="0"/>
              <a:t>Knowledge Graph Construction from Text - </a:t>
            </a:r>
            <a:r>
              <a:rPr lang="en-US" dirty="0" smtClean="0"/>
              <a:t>https://nlp-tlp.org/text2kg</a:t>
            </a:r>
            <a:endParaRPr lang="en-AU" dirty="0"/>
          </a:p>
          <a:p>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11" name="Content Placeholder 3"/>
          <p:cNvSpPr txBox="1">
            <a:spLocks/>
          </p:cNvSpPr>
          <p:nvPr/>
        </p:nvSpPr>
        <p:spPr>
          <a:xfrm>
            <a:off x="1466411" y="1768225"/>
            <a:ext cx="1837080" cy="2582466"/>
          </a:xfrm>
          <a:prstGeom prst="rect">
            <a:avLst/>
          </a:prstGeom>
          <a:solidFill>
            <a:schemeClr val="accent3">
              <a:lumMod val="75000"/>
            </a:schemeClr>
          </a:solidFill>
        </p:spPr>
        <p:txBody>
          <a:bodyPr vert="horz" lIns="121917" tIns="60958" rIns="121917" bIns="60958" rtlCol="0">
            <a:noAutofit/>
          </a:bodyPr>
          <a:lstStyle>
            <a:lvl1pPr marL="342891" indent="-342891" algn="l" defTabSz="457189" rtl="0" eaLnBrk="1" latinLnBrk="0" hangingPunct="1">
              <a:spcBef>
                <a:spcPct val="20000"/>
              </a:spcBef>
              <a:buFont typeface="Arial"/>
              <a:buChar char="•"/>
              <a:defRPr sz="24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0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0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Font typeface="Arial"/>
              <a:buNone/>
            </a:pPr>
            <a:r>
              <a:rPr lang="en-AU" sz="1200" dirty="0" smtClean="0">
                <a:solidFill>
                  <a:schemeClr val="accent4">
                    <a:lumMod val="60000"/>
                    <a:lumOff val="40000"/>
                  </a:schemeClr>
                </a:solidFill>
                <a:latin typeface="Arial Nova Cond Light" panose="020B0306020202020204" pitchFamily="34" charset="0"/>
              </a:rPr>
              <a:t>Ford Motor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a:t>
            </a:r>
            <a:r>
              <a:rPr lang="en-AU" sz="1200" dirty="0" smtClean="0">
                <a:latin typeface="Arial Nova Cond Light" panose="020B0306020202020204" pitchFamily="34" charset="0"/>
              </a:rPr>
              <a:t> an </a:t>
            </a:r>
            <a:r>
              <a:rPr lang="en-AU" sz="1200" dirty="0" smtClean="0">
                <a:solidFill>
                  <a:schemeClr val="accent2">
                    <a:lumMod val="40000"/>
                    <a:lumOff val="60000"/>
                  </a:schemeClr>
                </a:solidFill>
                <a:latin typeface="Arial Nova Cond Light" panose="020B0306020202020204" pitchFamily="34" charset="0"/>
              </a:rPr>
              <a:t>American multinational automaker </a:t>
            </a:r>
            <a:r>
              <a:rPr lang="en-AU" sz="1200" dirty="0" smtClean="0">
                <a:latin typeface="Arial Nova Cond Light" panose="020B0306020202020204" pitchFamily="34" charset="0"/>
              </a:rPr>
              <a:t>that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has</a:t>
            </a:r>
            <a:r>
              <a:rPr lang="en-AU" sz="1200" dirty="0" smtClean="0">
                <a:latin typeface="Arial Nova Cond Light" panose="020B0306020202020204" pitchFamily="34" charset="0"/>
              </a:rPr>
              <a:t> its main headquarters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Dearborn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Michigan</a:t>
            </a:r>
            <a:r>
              <a:rPr lang="en-AU" sz="1200" dirty="0" smtClean="0">
                <a:latin typeface="Arial Nova Cond Light" panose="020B0306020202020204" pitchFamily="34" charset="0"/>
              </a:rPr>
              <a:t>, a </a:t>
            </a:r>
            <a:r>
              <a:rPr lang="en-AU" sz="1200" dirty="0" smtClean="0">
                <a:solidFill>
                  <a:schemeClr val="accent2">
                    <a:lumMod val="40000"/>
                    <a:lumOff val="60000"/>
                  </a:schemeClr>
                </a:solidFill>
                <a:latin typeface="Arial Nova Cond Light" panose="020B0306020202020204" pitchFamily="34" charset="0"/>
              </a:rPr>
              <a:t>suburb of Detroit</a:t>
            </a:r>
            <a:r>
              <a:rPr lang="en-AU" sz="1200" dirty="0" smtClean="0">
                <a:latin typeface="Arial Nova Cond Light" panose="020B0306020202020204" pitchFamily="34" charset="0"/>
              </a:rPr>
              <a:t>. The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was founded by</a:t>
            </a:r>
            <a:r>
              <a:rPr lang="en-AU" sz="1200" dirty="0" smtClean="0">
                <a:latin typeface="Arial Nova Cond Light" panose="020B0306020202020204" pitchFamily="34" charset="0"/>
              </a:rPr>
              <a:t> </a:t>
            </a:r>
            <a:r>
              <a:rPr lang="en-AU" sz="1200" dirty="0" smtClean="0">
                <a:solidFill>
                  <a:srgbClr val="00B050"/>
                </a:solidFill>
                <a:latin typeface="Arial Nova Cond Light" panose="020B0306020202020204" pitchFamily="34" charset="0"/>
              </a:rPr>
              <a:t>Henry Ford</a:t>
            </a:r>
            <a:r>
              <a:rPr lang="en-AU" sz="1200" dirty="0" smtClean="0">
                <a:latin typeface="Arial Nova Cond Light" panose="020B0306020202020204" pitchFamily="34" charset="0"/>
              </a:rPr>
              <a:t> and incorporated on </a:t>
            </a:r>
            <a:r>
              <a:rPr lang="en-AU" sz="1200" dirty="0" smtClean="0">
                <a:solidFill>
                  <a:schemeClr val="accent2">
                    <a:lumMod val="40000"/>
                    <a:lumOff val="60000"/>
                  </a:schemeClr>
                </a:solidFill>
                <a:latin typeface="Arial Nova Cond Light" panose="020B0306020202020204" pitchFamily="34" charset="0"/>
              </a:rPr>
              <a:t>June 16, 1903. </a:t>
            </a:r>
            <a:r>
              <a:rPr lang="en-AU" sz="1200" dirty="0" smtClean="0">
                <a:latin typeface="Arial Nova Cond Light" panose="020B0306020202020204" pitchFamily="34" charset="0"/>
              </a:rPr>
              <a:t>The company is listed on the </a:t>
            </a:r>
            <a:r>
              <a:rPr lang="en-AU" sz="1200" dirty="0" smtClean="0">
                <a:solidFill>
                  <a:schemeClr val="accent4">
                    <a:lumMod val="60000"/>
                    <a:lumOff val="40000"/>
                  </a:schemeClr>
                </a:solidFill>
                <a:latin typeface="Arial Nova Cond Light" panose="020B0306020202020204" pitchFamily="34" charset="0"/>
              </a:rPr>
              <a:t>New York Stock Exchange</a:t>
            </a:r>
            <a:r>
              <a:rPr lang="en-AU" sz="1200" dirty="0" smtClean="0">
                <a:latin typeface="Arial Nova Cond Light" panose="020B0306020202020204" pitchFamily="34" charset="0"/>
              </a:rPr>
              <a:t> and it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 controlled by</a:t>
            </a:r>
            <a:r>
              <a:rPr lang="en-AU" sz="1200" dirty="0" smtClean="0">
                <a:latin typeface="Arial Nova Cond Light" panose="020B0306020202020204" pitchFamily="34" charset="0"/>
              </a:rPr>
              <a:t> the </a:t>
            </a:r>
            <a:r>
              <a:rPr lang="en-AU" sz="1200" dirty="0" smtClean="0">
                <a:solidFill>
                  <a:schemeClr val="accent2">
                    <a:lumMod val="40000"/>
                    <a:lumOff val="60000"/>
                  </a:schemeClr>
                </a:solidFill>
                <a:latin typeface="Arial Nova Cond Light" panose="020B0306020202020204" pitchFamily="34" charset="0"/>
              </a:rPr>
              <a:t>Ford</a:t>
            </a:r>
          </a:p>
          <a:p>
            <a:pPr marL="0" indent="0">
              <a:buFont typeface="Arial"/>
              <a:buNone/>
            </a:pPr>
            <a:r>
              <a:rPr lang="en-AU" sz="1200" dirty="0" smtClean="0">
                <a:solidFill>
                  <a:schemeClr val="accent2">
                    <a:lumMod val="40000"/>
                    <a:lumOff val="60000"/>
                  </a:schemeClr>
                </a:solidFill>
                <a:latin typeface="Arial Nova Cond Light" panose="020B0306020202020204" pitchFamily="34" charset="0"/>
              </a:rPr>
              <a:t>family</a:t>
            </a:r>
            <a:r>
              <a:rPr lang="en-AU" sz="1200" dirty="0" smtClean="0">
                <a:latin typeface="Arial Nova Cond Light" panose="020B0306020202020204" pitchFamily="34" charset="0"/>
              </a:rPr>
              <a:t>. </a:t>
            </a:r>
            <a:endParaRPr lang="en-AU" sz="1200" dirty="0">
              <a:latin typeface="Arial Nova Cond Light" panose="020B0306020202020204" pitchFamily="34" charset="0"/>
            </a:endParaRPr>
          </a:p>
        </p:txBody>
      </p:sp>
      <p:pic>
        <p:nvPicPr>
          <p:cNvPr id="12" name="Content Placeholder 4"/>
          <p:cNvPicPr>
            <a:picLocks noChangeAspect="1"/>
          </p:cNvPicPr>
          <p:nvPr/>
        </p:nvPicPr>
        <p:blipFill>
          <a:blip r:embed="rId2"/>
          <a:stretch>
            <a:fillRect/>
          </a:stretch>
        </p:blipFill>
        <p:spPr>
          <a:xfrm>
            <a:off x="3949533" y="1768224"/>
            <a:ext cx="3879056" cy="2582466"/>
          </a:xfrm>
          <a:prstGeom prst="rect">
            <a:avLst/>
          </a:prstGeom>
        </p:spPr>
      </p:pic>
      <p:sp>
        <p:nvSpPr>
          <p:cNvPr id="13" name="Striped Right Arrow 12"/>
          <p:cNvSpPr/>
          <p:nvPr/>
        </p:nvSpPr>
        <p:spPr>
          <a:xfrm>
            <a:off x="3454103" y="2924393"/>
            <a:ext cx="495430" cy="202523"/>
          </a:xfrm>
          <a:prstGeom prst="strip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AU" sz="1800">
              <a:solidFill>
                <a:prstClr val="white"/>
              </a:solidFill>
              <a:latin typeface="Arial"/>
            </a:endParaRPr>
          </a:p>
        </p:txBody>
      </p:sp>
    </p:spTree>
    <p:extLst>
      <p:ext uri="{BB962C8B-B14F-4D97-AF65-F5344CB8AC3E}">
        <p14:creationId xmlns:p14="http://schemas.microsoft.com/office/powerpoint/2010/main" val="77410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a:t>S</a:t>
            </a:r>
            <a:r>
              <a:rPr lang="en-US" baseline="30000" dirty="0"/>
              <a:t>3</a:t>
            </a:r>
            <a:r>
              <a:rPr lang="en-US" dirty="0"/>
              <a:t> </a:t>
            </a:r>
            <a:r>
              <a:rPr lang="en-US" dirty="0" smtClean="0"/>
              <a:t>– Social</a:t>
            </a:r>
            <a:r>
              <a:rPr lang="en-US" baseline="30000" dirty="0" smtClean="0"/>
              <a:t> </a:t>
            </a:r>
            <a:endParaRPr lang="en-US" baseline="30000"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14" name="Title 1"/>
          <p:cNvSpPr txBox="1">
            <a:spLocks/>
          </p:cNvSpPr>
          <p:nvPr/>
        </p:nvSpPr>
        <p:spPr>
          <a:xfrm>
            <a:off x="463176" y="1683717"/>
            <a:ext cx="7886700" cy="4516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err="1"/>
              <a:t>Kalgoorlie</a:t>
            </a:r>
            <a:r>
              <a:rPr lang="en-US" sz="1400" dirty="0"/>
              <a:t> + iron-ore –gold = ???</a:t>
            </a:r>
            <a:endParaRPr lang="en-AU" sz="1400" dirty="0"/>
          </a:p>
        </p:txBody>
      </p:sp>
      <p:graphicFrame>
        <p:nvGraphicFramePr>
          <p:cNvPr id="15" name="Content Placeholder 7"/>
          <p:cNvGraphicFramePr>
            <a:graphicFrameLocks/>
          </p:cNvGraphicFramePr>
          <p:nvPr>
            <p:extLst>
              <p:ext uri="{D42A27DB-BD31-4B8C-83A1-F6EECF244321}">
                <p14:modId xmlns:p14="http://schemas.microsoft.com/office/powerpoint/2010/main" val="2289083647"/>
              </p:ext>
            </p:extLst>
          </p:nvPr>
        </p:nvGraphicFramePr>
        <p:xfrm>
          <a:off x="463176" y="2211315"/>
          <a:ext cx="7886700" cy="2447628"/>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p:cNvPicPr>
            <a:picLocks noChangeAspect="1"/>
          </p:cNvPicPr>
          <p:nvPr/>
        </p:nvPicPr>
        <p:blipFill rotWithShape="1">
          <a:blip r:embed="rId3"/>
          <a:srcRect l="545" t="612" r="-545" b="41781"/>
          <a:stretch/>
        </p:blipFill>
        <p:spPr>
          <a:xfrm>
            <a:off x="6479302" y="69472"/>
            <a:ext cx="2556761" cy="2149072"/>
          </a:xfrm>
          <a:prstGeom prst="rect">
            <a:avLst/>
          </a:prstGeom>
        </p:spPr>
      </p:pic>
    </p:spTree>
    <p:extLst>
      <p:ext uri="{BB962C8B-B14F-4D97-AF65-F5344CB8AC3E}">
        <p14:creationId xmlns:p14="http://schemas.microsoft.com/office/powerpoint/2010/main" val="300449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15"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a:t>S</a:t>
            </a:r>
            <a:r>
              <a:rPr lang="en-US" baseline="30000" dirty="0"/>
              <a:t>3</a:t>
            </a:r>
            <a:r>
              <a:rPr lang="en-US" dirty="0"/>
              <a:t> - </a:t>
            </a:r>
            <a:r>
              <a:rPr lang="en-US" dirty="0" smtClean="0"/>
              <a:t>Social</a:t>
            </a:r>
            <a:endParaRPr lang="en-US" baseline="30000"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pic>
        <p:nvPicPr>
          <p:cNvPr id="8" name="Picture 7"/>
          <p:cNvPicPr>
            <a:picLocks noChangeAspect="1"/>
          </p:cNvPicPr>
          <p:nvPr/>
        </p:nvPicPr>
        <p:blipFill>
          <a:blip r:embed="rId2"/>
          <a:stretch>
            <a:fillRect/>
          </a:stretch>
        </p:blipFill>
        <p:spPr>
          <a:xfrm>
            <a:off x="536357" y="1738855"/>
            <a:ext cx="5225557" cy="2864008"/>
          </a:xfrm>
          <a:prstGeom prst="rect">
            <a:avLst/>
          </a:prstGeom>
        </p:spPr>
      </p:pic>
      <p:pic>
        <p:nvPicPr>
          <p:cNvPr id="4" name="Picture 3"/>
          <p:cNvPicPr>
            <a:picLocks noChangeAspect="1"/>
          </p:cNvPicPr>
          <p:nvPr/>
        </p:nvPicPr>
        <p:blipFill>
          <a:blip r:embed="rId3"/>
          <a:stretch>
            <a:fillRect/>
          </a:stretch>
        </p:blipFill>
        <p:spPr>
          <a:xfrm>
            <a:off x="5835096" y="769269"/>
            <a:ext cx="2675331" cy="4166062"/>
          </a:xfrm>
          <a:prstGeom prst="rect">
            <a:avLst/>
          </a:prstGeom>
        </p:spPr>
      </p:pic>
    </p:spTree>
    <p:extLst>
      <p:ext uri="{BB962C8B-B14F-4D97-AF65-F5344CB8AC3E}">
        <p14:creationId xmlns:p14="http://schemas.microsoft.com/office/powerpoint/2010/main" val="130762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a:t>S</a:t>
            </a:r>
            <a:r>
              <a:rPr lang="en-US" baseline="30000" dirty="0"/>
              <a:t>3</a:t>
            </a:r>
            <a:r>
              <a:rPr lang="en-US" dirty="0"/>
              <a:t> - </a:t>
            </a:r>
            <a:r>
              <a:rPr lang="en-US" dirty="0" smtClean="0"/>
              <a:t>Sentiment</a:t>
            </a:r>
            <a:endParaRPr lang="en-US" baseline="30000"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pic>
        <p:nvPicPr>
          <p:cNvPr id="9" name="Content Placeholder 3" descr="googleproductsearch.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1500" y="1612373"/>
            <a:ext cx="6052764" cy="3126372"/>
          </a:xfrm>
          <a:prstGeom prst="rect">
            <a:avLst/>
          </a:prstGeom>
        </p:spPr>
      </p:pic>
    </p:spTree>
    <p:extLst>
      <p:ext uri="{BB962C8B-B14F-4D97-AF65-F5344CB8AC3E}">
        <p14:creationId xmlns:p14="http://schemas.microsoft.com/office/powerpoint/2010/main" val="21763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a:t>S</a:t>
            </a:r>
            <a:r>
              <a:rPr lang="en-US" baseline="30000" dirty="0"/>
              <a:t>3</a:t>
            </a:r>
            <a:r>
              <a:rPr lang="en-US" dirty="0"/>
              <a:t> - </a:t>
            </a:r>
            <a:r>
              <a:rPr lang="en-US" dirty="0" smtClean="0"/>
              <a:t>Sentiment</a:t>
            </a:r>
            <a:endParaRPr lang="en-US" baseline="30000"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pic>
        <p:nvPicPr>
          <p:cNvPr id="8" name="Picture 7" descr="twittersentiment.tif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4281" y="1634720"/>
            <a:ext cx="3164173" cy="2645626"/>
          </a:xfrm>
          <a:prstGeom prst="rect">
            <a:avLst/>
          </a:prstGeom>
        </p:spPr>
      </p:pic>
      <p:pic>
        <p:nvPicPr>
          <p:cNvPr id="10" name="Picture 9" descr="twitterstock.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7474" y="1660096"/>
            <a:ext cx="4248219" cy="2441491"/>
          </a:xfrm>
          <a:prstGeom prst="rect">
            <a:avLst/>
          </a:prstGeom>
        </p:spPr>
      </p:pic>
      <p:sp>
        <p:nvSpPr>
          <p:cNvPr id="12" name="TextBox 11"/>
          <p:cNvSpPr txBox="1"/>
          <p:nvPr/>
        </p:nvSpPr>
        <p:spPr>
          <a:xfrm rot="16200000">
            <a:off x="3410700" y="2726954"/>
            <a:ext cx="964527" cy="307777"/>
          </a:xfrm>
          <a:prstGeom prst="rect">
            <a:avLst/>
          </a:prstGeom>
          <a:noFill/>
        </p:spPr>
        <p:txBody>
          <a:bodyPr wrap="none" rtlCol="0">
            <a:spAutoFit/>
          </a:bodyPr>
          <a:lstStyle/>
          <a:p>
            <a:r>
              <a:rPr lang="en-US" sz="1400" dirty="0">
                <a:solidFill>
                  <a:srgbClr val="000000"/>
                </a:solidFill>
              </a:rPr>
              <a:t>Dow Jones</a:t>
            </a:r>
          </a:p>
        </p:txBody>
      </p:sp>
      <p:sp>
        <p:nvSpPr>
          <p:cNvPr id="13" name="TextBox 12"/>
          <p:cNvSpPr txBox="1"/>
          <p:nvPr/>
        </p:nvSpPr>
        <p:spPr>
          <a:xfrm rot="16200000">
            <a:off x="3587425" y="3506727"/>
            <a:ext cx="613256" cy="307777"/>
          </a:xfrm>
          <a:prstGeom prst="rect">
            <a:avLst/>
          </a:prstGeom>
          <a:noFill/>
        </p:spPr>
        <p:txBody>
          <a:bodyPr wrap="none" rtlCol="0">
            <a:spAutoFit/>
          </a:bodyPr>
          <a:lstStyle/>
          <a:p>
            <a:r>
              <a:rPr lang="en-US" sz="1400" dirty="0">
                <a:solidFill>
                  <a:srgbClr val="000000"/>
                </a:solidFill>
              </a:rPr>
              <a:t>CALM</a:t>
            </a:r>
          </a:p>
        </p:txBody>
      </p:sp>
      <p:sp>
        <p:nvSpPr>
          <p:cNvPr id="15" name="Rectangle 14"/>
          <p:cNvSpPr/>
          <p:nvPr/>
        </p:nvSpPr>
        <p:spPr>
          <a:xfrm>
            <a:off x="471056" y="4365510"/>
            <a:ext cx="8517367" cy="461665"/>
          </a:xfrm>
          <a:prstGeom prst="rect">
            <a:avLst/>
          </a:prstGeom>
        </p:spPr>
        <p:txBody>
          <a:bodyPr wrap="square">
            <a:spAutoFit/>
          </a:bodyPr>
          <a:lstStyle/>
          <a:p>
            <a:r>
              <a:rPr lang="de-DE" sz="1200" dirty="0"/>
              <a:t>Johan Bollen, Huina Mao, Xiaojun Zeng. 2011. </a:t>
            </a:r>
            <a:r>
              <a:rPr lang="en-US" sz="1200" dirty="0">
                <a:hlinkClick r:id="rId4"/>
              </a:rPr>
              <a:t>Twitter mood predicts the stock market,</a:t>
            </a:r>
            <a:endParaRPr lang="en-US" sz="1200" dirty="0"/>
          </a:p>
          <a:p>
            <a:r>
              <a:rPr lang="en-US" sz="1200" dirty="0"/>
              <a:t>Journal of Computational Science 2:1, 1-8. 10.1016/j.jocs.2010.12.007.</a:t>
            </a:r>
            <a:endParaRPr lang="de-DE" sz="1200" dirty="0"/>
          </a:p>
        </p:txBody>
      </p:sp>
    </p:spTree>
    <p:extLst>
      <p:ext uri="{BB962C8B-B14F-4D97-AF65-F5344CB8AC3E}">
        <p14:creationId xmlns:p14="http://schemas.microsoft.com/office/powerpoint/2010/main" val="239583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normAutofit fontScale="92500"/>
          </a:bodyPr>
          <a:lstStyle/>
          <a:p>
            <a:r>
              <a:rPr lang="en-US" dirty="0" smtClean="0"/>
              <a:t>12.1 Traditional NLP Pipelines</a:t>
            </a:r>
            <a:endParaRPr lang="en-US" dirty="0"/>
          </a:p>
        </p:txBody>
      </p:sp>
    </p:spTree>
    <p:extLst>
      <p:ext uri="{BB962C8B-B14F-4D97-AF65-F5344CB8AC3E}">
        <p14:creationId xmlns:p14="http://schemas.microsoft.com/office/powerpoint/2010/main" val="3430361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137A8E19-C57B-794C-993D-41A1B2CC8C35}"/>
              </a:ext>
            </a:extLst>
          </p:cNvPr>
          <p:cNvSpPr txBox="1">
            <a:spLocks/>
          </p:cNvSpPr>
          <p:nvPr/>
        </p:nvSpPr>
        <p:spPr>
          <a:xfrm>
            <a:off x="1605618" y="195561"/>
            <a:ext cx="6509295" cy="44767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300"/>
              </a:spcBef>
              <a:spcAft>
                <a:spcPts val="300"/>
              </a:spcAft>
            </a:pPr>
            <a:r>
              <a:rPr lang="en-US" dirty="0">
                <a:latin typeface="Interstate-Regular"/>
                <a:cs typeface="Interstate-Regular"/>
              </a:rPr>
              <a:t>Delivering Data Science to Resources &amp; Energy</a:t>
            </a:r>
          </a:p>
        </p:txBody>
      </p:sp>
      <p:pic>
        <p:nvPicPr>
          <p:cNvPr id="5" name="Picture 4" descr="CORE Skills logo-small.png">
            <a:extLst>
              <a:ext uri="{FF2B5EF4-FFF2-40B4-BE49-F238E27FC236}">
                <a16:creationId xmlns:a16="http://schemas.microsoft.com/office/drawing/2014/main" id="{21A4103E-BEF2-E84E-B5EC-BED4A710C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20" y="64002"/>
            <a:ext cx="876838" cy="764782"/>
          </a:xfrm>
          <a:prstGeom prst="rect">
            <a:avLst/>
          </a:prstGeom>
        </p:spPr>
      </p:pic>
      <p:pic>
        <p:nvPicPr>
          <p:cNvPr id="7" name="Picture 6" descr="A screen shot of a monitor&#10;&#10;Description automatically generated">
            <a:extLst>
              <a:ext uri="{FF2B5EF4-FFF2-40B4-BE49-F238E27FC236}">
                <a16:creationId xmlns:a16="http://schemas.microsoft.com/office/drawing/2014/main" id="{C11BF832-C02C-634E-944F-CB2750AD5487}"/>
              </a:ext>
            </a:extLst>
          </p:cNvPr>
          <p:cNvPicPr>
            <a:picLocks noChangeAspect="1"/>
          </p:cNvPicPr>
          <p:nvPr/>
        </p:nvPicPr>
        <p:blipFill>
          <a:blip r:embed="rId4"/>
          <a:stretch>
            <a:fillRect/>
          </a:stretch>
        </p:blipFill>
        <p:spPr>
          <a:xfrm>
            <a:off x="0" y="1430061"/>
            <a:ext cx="9144000" cy="2002164"/>
          </a:xfrm>
          <a:prstGeom prst="rect">
            <a:avLst/>
          </a:prstGeom>
        </p:spPr>
      </p:pic>
      <p:pic>
        <p:nvPicPr>
          <p:cNvPr id="9" name="Picture 8" descr="A picture containing timeline&#10;&#10;Description automatically generated">
            <a:extLst>
              <a:ext uri="{FF2B5EF4-FFF2-40B4-BE49-F238E27FC236}">
                <a16:creationId xmlns:a16="http://schemas.microsoft.com/office/drawing/2014/main" id="{84A176A5-6583-FF48-BF91-E9280FBE307D}"/>
              </a:ext>
            </a:extLst>
          </p:cNvPr>
          <p:cNvPicPr>
            <a:picLocks noChangeAspect="1"/>
          </p:cNvPicPr>
          <p:nvPr/>
        </p:nvPicPr>
        <p:blipFill>
          <a:blip r:embed="rId5"/>
          <a:stretch>
            <a:fillRect/>
          </a:stretch>
        </p:blipFill>
        <p:spPr>
          <a:xfrm>
            <a:off x="1694046" y="3251291"/>
            <a:ext cx="7353700" cy="1610162"/>
          </a:xfrm>
          <a:prstGeom prst="rect">
            <a:avLst/>
          </a:prstGeom>
        </p:spPr>
      </p:pic>
      <p:sp>
        <p:nvSpPr>
          <p:cNvPr id="10" name="Text Placeholder 1">
            <a:extLst>
              <a:ext uri="{FF2B5EF4-FFF2-40B4-BE49-F238E27FC236}">
                <a16:creationId xmlns:a16="http://schemas.microsoft.com/office/drawing/2014/main" id="{2AF14014-804D-6A4A-99DA-0C2AE30CBA56}"/>
              </a:ext>
            </a:extLst>
          </p:cNvPr>
          <p:cNvSpPr txBox="1">
            <a:spLocks/>
          </p:cNvSpPr>
          <p:nvPr/>
        </p:nvSpPr>
        <p:spPr>
          <a:xfrm>
            <a:off x="1605618" y="518722"/>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100" b="1" dirty="0">
                <a:solidFill>
                  <a:schemeClr val="accent2"/>
                </a:solidFill>
                <a:latin typeface="Interstate-Regular"/>
                <a:cs typeface="Interstate-Regular"/>
              </a:rPr>
              <a:t>Virtual Leader Day and Professional Programs 2020 Perth and Brisbane</a:t>
            </a:r>
            <a:endParaRPr lang="en-US" sz="1050" b="1" dirty="0">
              <a:solidFill>
                <a:schemeClr val="accent2"/>
              </a:solidFill>
              <a:latin typeface="Interstate-Regular"/>
              <a:cs typeface="Interstate-Regular"/>
            </a:endParaRPr>
          </a:p>
        </p:txBody>
      </p:sp>
      <p:pic>
        <p:nvPicPr>
          <p:cNvPr id="11" name="Picture 10" descr="A CORE partnership logo (1).png">
            <a:extLst>
              <a:ext uri="{FF2B5EF4-FFF2-40B4-BE49-F238E27FC236}">
                <a16:creationId xmlns:a16="http://schemas.microsoft.com/office/drawing/2014/main" id="{C3052B14-4888-AC41-B35D-6A9C3A4189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1533" y="246161"/>
            <a:ext cx="1049942" cy="423476"/>
          </a:xfrm>
          <a:prstGeom prst="rect">
            <a:avLst/>
          </a:prstGeom>
        </p:spPr>
      </p:pic>
    </p:spTree>
    <p:extLst>
      <p:ext uri="{BB962C8B-B14F-4D97-AF65-F5344CB8AC3E}">
        <p14:creationId xmlns:p14="http://schemas.microsoft.com/office/powerpoint/2010/main" val="4208008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NLP Pipelines – Ontology Learning from Text</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graphicFrame>
        <p:nvGraphicFramePr>
          <p:cNvPr id="8" name="Content Placeholder 4"/>
          <p:cNvGraphicFramePr>
            <a:graphicFrameLocks/>
          </p:cNvGraphicFramePr>
          <p:nvPr>
            <p:extLst>
              <p:ext uri="{D42A27DB-BD31-4B8C-83A1-F6EECF244321}">
                <p14:modId xmlns:p14="http://schemas.microsoft.com/office/powerpoint/2010/main" val="1524608917"/>
              </p:ext>
            </p:extLst>
          </p:nvPr>
        </p:nvGraphicFramePr>
        <p:xfrm>
          <a:off x="4612357" y="1414124"/>
          <a:ext cx="4174950" cy="3088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p:cNvSpPr>
            <a:spLocks noGrp="1"/>
          </p:cNvSpPr>
          <p:nvPr>
            <p:ph type="body" sz="quarter" idx="11"/>
          </p:nvPr>
        </p:nvSpPr>
        <p:spPr>
          <a:xfrm>
            <a:off x="463176" y="1489518"/>
            <a:ext cx="6950075" cy="2763335"/>
          </a:xfrm>
        </p:spPr>
        <p:txBody>
          <a:bodyPr>
            <a:normAutofit fontScale="47500" lnSpcReduction="20000"/>
          </a:bodyPr>
          <a:lstStyle/>
          <a:p>
            <a:r>
              <a:rPr lang="en-AU" sz="2900" b="1" dirty="0">
                <a:solidFill>
                  <a:srgbClr val="000000"/>
                </a:solidFill>
              </a:rPr>
              <a:t>Graphs in knowledge representation</a:t>
            </a:r>
          </a:p>
          <a:p>
            <a:pPr lvl="1"/>
            <a:r>
              <a:rPr lang="en-US" sz="2900" dirty="0" smtClean="0"/>
              <a:t>Two </a:t>
            </a:r>
            <a:r>
              <a:rPr lang="en-US" sz="2900" dirty="0"/>
              <a:t>different sources</a:t>
            </a:r>
          </a:p>
          <a:p>
            <a:pPr lvl="2"/>
            <a:r>
              <a:rPr lang="en-US" sz="2900" dirty="0"/>
              <a:t>Knowledge experts (logic based</a:t>
            </a:r>
            <a:r>
              <a:rPr lang="en-US" sz="2900" dirty="0" smtClean="0"/>
              <a:t>)</a:t>
            </a:r>
          </a:p>
          <a:p>
            <a:pPr lvl="2"/>
            <a:r>
              <a:rPr lang="en-US" sz="2900" dirty="0" smtClean="0"/>
              <a:t>Knowledge </a:t>
            </a:r>
            <a:r>
              <a:rPr lang="en-US" sz="2900" dirty="0"/>
              <a:t>discovery (from natural </a:t>
            </a:r>
            <a:r>
              <a:rPr lang="en-AU" sz="2900" dirty="0"/>
              <a:t>language texts)</a:t>
            </a:r>
          </a:p>
          <a:p>
            <a:r>
              <a:rPr lang="en-AU" sz="2900" dirty="0"/>
              <a:t>Ontology learning</a:t>
            </a:r>
          </a:p>
          <a:p>
            <a:pPr lvl="1"/>
            <a:r>
              <a:rPr lang="en-AU" sz="2900" dirty="0"/>
              <a:t>Entity Extraction</a:t>
            </a:r>
          </a:p>
          <a:p>
            <a:pPr lvl="2"/>
            <a:r>
              <a:rPr lang="en-AU" sz="2900" dirty="0"/>
              <a:t>Symbolic </a:t>
            </a:r>
            <a:endParaRPr lang="en-AU" sz="2900" dirty="0" smtClean="0"/>
          </a:p>
          <a:p>
            <a:pPr lvl="3"/>
            <a:r>
              <a:rPr lang="en-AU" sz="2900" dirty="0" smtClean="0"/>
              <a:t>Unsupervised learning</a:t>
            </a:r>
          </a:p>
          <a:p>
            <a:pPr lvl="3"/>
            <a:r>
              <a:rPr lang="en-AU" sz="2900" dirty="0" smtClean="0"/>
              <a:t>Supervised </a:t>
            </a:r>
            <a:r>
              <a:rPr lang="en-AU" sz="2900" dirty="0"/>
              <a:t>learning</a:t>
            </a:r>
          </a:p>
          <a:p>
            <a:pPr lvl="2"/>
            <a:r>
              <a:rPr lang="en-AU" sz="2900" dirty="0" err="1" smtClean="0"/>
              <a:t>Subsymbolic</a:t>
            </a:r>
            <a:endParaRPr lang="en-AU" sz="2900" dirty="0" smtClean="0"/>
          </a:p>
          <a:p>
            <a:pPr lvl="3"/>
            <a:r>
              <a:rPr lang="en-AU" sz="2900" dirty="0" smtClean="0"/>
              <a:t>Deep </a:t>
            </a:r>
            <a:r>
              <a:rPr lang="en-AU" sz="2900" dirty="0"/>
              <a:t>learning</a:t>
            </a:r>
          </a:p>
          <a:p>
            <a:pPr lvl="1"/>
            <a:r>
              <a:rPr lang="en-AU" sz="2900" dirty="0"/>
              <a:t>Entity Relation Extraction</a:t>
            </a:r>
          </a:p>
          <a:p>
            <a:pPr lvl="1"/>
            <a:endParaRPr lang="en-US" dirty="0"/>
          </a:p>
        </p:txBody>
      </p:sp>
    </p:spTree>
    <p:extLst>
      <p:ext uri="{BB962C8B-B14F-4D97-AF65-F5344CB8AC3E}">
        <p14:creationId xmlns:p14="http://schemas.microsoft.com/office/powerpoint/2010/main" val="9798584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Lightweight Ontologies</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Overview – What’s Light Weight </a:t>
            </a:r>
            <a:r>
              <a:rPr lang="en-AU" b="1" dirty="0" smtClean="0">
                <a:solidFill>
                  <a:srgbClr val="A40F6C"/>
                </a:solidFill>
              </a:rPr>
              <a:t>Ontology</a:t>
            </a:r>
            <a:endParaRPr lang="en-AU" b="1" dirty="0">
              <a:solidFill>
                <a:srgbClr val="A40F6C"/>
              </a:solidFill>
            </a:endParaRPr>
          </a:p>
          <a:p>
            <a:pPr marL="457200" lvl="1" indent="0">
              <a:buNone/>
            </a:pPr>
            <a:endParaRPr lang="en-US" dirty="0"/>
          </a:p>
        </p:txBody>
      </p:sp>
      <p:sp>
        <p:nvSpPr>
          <p:cNvPr id="2" name="Rectangle 1"/>
          <p:cNvSpPr/>
          <p:nvPr/>
        </p:nvSpPr>
        <p:spPr>
          <a:xfrm>
            <a:off x="463176" y="4306992"/>
            <a:ext cx="7233024" cy="523220"/>
          </a:xfrm>
          <a:prstGeom prst="rect">
            <a:avLst/>
          </a:prstGeom>
        </p:spPr>
        <p:txBody>
          <a:bodyPr wrap="square">
            <a:spAutoFit/>
          </a:bodyPr>
          <a:lstStyle/>
          <a:p>
            <a:r>
              <a:rPr lang="en-US" sz="1400" dirty="0"/>
              <a:t>Wilson Wong, Wei Liu, and Mohammed </a:t>
            </a:r>
            <a:r>
              <a:rPr lang="en-US" sz="1400" dirty="0" err="1"/>
              <a:t>Bennamoun</a:t>
            </a:r>
            <a:r>
              <a:rPr lang="en-US" sz="1400" dirty="0"/>
              <a:t>. (2012) </a:t>
            </a:r>
            <a:r>
              <a:rPr lang="en-US" sz="1400" i="1" dirty="0"/>
              <a:t>Ontology Learning from Text: A look back and into the future</a:t>
            </a:r>
            <a:r>
              <a:rPr lang="en-US" sz="1400" dirty="0"/>
              <a:t>, ACM COMPUTING SURVEYS, 44, 4, Article 20, pp. 20:1-20:</a:t>
            </a:r>
            <a:r>
              <a:rPr lang="en-US" sz="1400" dirty="0" smtClean="0"/>
              <a:t>36 </a:t>
            </a:r>
            <a:endParaRPr lang="en-US" sz="1400" dirty="0"/>
          </a:p>
        </p:txBody>
      </p:sp>
      <p:pic>
        <p:nvPicPr>
          <p:cNvPr id="9" name="Picture 8"/>
          <p:cNvPicPr>
            <a:picLocks noChangeAspect="1"/>
          </p:cNvPicPr>
          <p:nvPr/>
        </p:nvPicPr>
        <p:blipFill>
          <a:blip r:embed="rId2"/>
          <a:stretch>
            <a:fillRect/>
          </a:stretch>
        </p:blipFill>
        <p:spPr>
          <a:xfrm>
            <a:off x="485401" y="1723256"/>
            <a:ext cx="7574894" cy="2444036"/>
          </a:xfrm>
          <a:prstGeom prst="rect">
            <a:avLst/>
          </a:prstGeom>
        </p:spPr>
      </p:pic>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93596" y="4167292"/>
            <a:ext cx="867226" cy="836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268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mtClean="0"/>
              <a:t>1</a:t>
            </a:r>
            <a:endParaRPr lang="en-AU" dirty="0"/>
          </a:p>
        </p:txBody>
      </p:sp>
      <p:grpSp>
        <p:nvGrpSpPr>
          <p:cNvPr id="83" name="Group 155"/>
          <p:cNvGrpSpPr>
            <a:grpSpLocks/>
          </p:cNvGrpSpPr>
          <p:nvPr/>
        </p:nvGrpSpPr>
        <p:grpSpPr bwMode="auto">
          <a:xfrm>
            <a:off x="34926" y="198716"/>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88" name="Text Box 135">
              <a:hlinkClick r:id="rId2" action="ppaction://hlinksldjump"/>
            </p:cNvPr>
            <p:cNvSpPr txBox="1">
              <a:spLocks noChangeArrowheads="1"/>
            </p:cNvSpPr>
            <p:nvPr/>
          </p:nvSpPr>
          <p:spPr bwMode="auto">
            <a:xfrm>
              <a:off x="158" y="873"/>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249475"/>
            <a:ext cx="3771901" cy="3143251"/>
            <a:chOff x="612" y="823"/>
            <a:chExt cx="2376" cy="1980"/>
          </a:xfrm>
        </p:grpSpPr>
        <p:sp>
          <p:nvSpPr>
            <p:cNvPr id="91" name="Text Box 126"/>
            <p:cNvSpPr txBox="1">
              <a:spLocks noChangeArrowheads="1"/>
            </p:cNvSpPr>
            <p:nvPr/>
          </p:nvSpPr>
          <p:spPr bwMode="auto">
            <a:xfrm>
              <a:off x="1247" y="1344"/>
              <a:ext cx="1741" cy="964"/>
            </a:xfrm>
            <a:prstGeom prst="rect">
              <a:avLst/>
            </a:prstGeom>
            <a:solidFill>
              <a:srgbClr val="CC0000">
                <a:alpha val="5098"/>
              </a:srgbClr>
            </a:solidFill>
            <a:ln w="9525">
              <a:solidFill>
                <a:srgbClr val="CC0000"/>
              </a:solidFill>
              <a:miter lim="800000"/>
              <a:headEnd/>
              <a:tailEnd/>
            </a:ln>
          </p:spPr>
          <p:txBody>
            <a:bodyPr wrap="square"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3" name="Text Box 132">
              <a:hlinkClick r:id="rId2"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flipV="1">
              <a:off x="1040" y="1050"/>
              <a:ext cx="706"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41" y="2473"/>
              <a:ext cx="1747" cy="330"/>
            </a:xfrm>
            <a:prstGeom prst="rect">
              <a:avLst/>
            </a:prstGeom>
            <a:solidFill>
              <a:srgbClr val="000099">
                <a:alpha val="5098"/>
              </a:srgbClr>
            </a:solidFill>
            <a:ln w="9525">
              <a:solidFill>
                <a:schemeClr val="tx1"/>
              </a:solidFill>
              <a:miter lim="800000"/>
              <a:headEnd/>
              <a:tailEnd/>
            </a:ln>
          </p:spPr>
          <p:txBody>
            <a:bodyPr wrap="square">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870103"/>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sp>
        <p:nvSpPr>
          <p:cNvPr id="99" name="Text Box 142"/>
          <p:cNvSpPr txBox="1">
            <a:spLocks noChangeArrowheads="1"/>
          </p:cNvSpPr>
          <p:nvPr/>
        </p:nvSpPr>
        <p:spPr bwMode="auto">
          <a:xfrm>
            <a:off x="3924301" y="1241216"/>
            <a:ext cx="15113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4859338" y="2087354"/>
            <a:ext cx="2305051" cy="1098550"/>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6011864" y="1909554"/>
            <a:ext cx="0" cy="1778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2" name="Text Box 133">
            <a:hlinkClick r:id="rId2" action="ppaction://hlinksldjump"/>
          </p:cNvPr>
          <p:cNvSpPr txBox="1">
            <a:spLocks noChangeArrowheads="1"/>
          </p:cNvSpPr>
          <p:nvPr/>
        </p:nvSpPr>
        <p:spPr bwMode="auto">
          <a:xfrm>
            <a:off x="5352662" y="1315230"/>
            <a:ext cx="1295400" cy="581025"/>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4038318" y="1605743"/>
            <a:ext cx="1314344" cy="330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04" name="Rectangle 146"/>
          <p:cNvSpPr>
            <a:spLocks noChangeArrowheads="1"/>
          </p:cNvSpPr>
          <p:nvPr/>
        </p:nvSpPr>
        <p:spPr bwMode="auto">
          <a:xfrm>
            <a:off x="4859338" y="3263691"/>
            <a:ext cx="2303463" cy="1169988"/>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4697413" y="3119229"/>
            <a:ext cx="4763" cy="2622551"/>
          </a:xfrm>
          <a:prstGeom prst="bentConnector3">
            <a:avLst>
              <a:gd name="adj1" fmla="val 5034075"/>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dirty="0">
                  <a:solidFill>
                    <a:srgbClr val="000000"/>
                  </a:solidFill>
                </a:rPr>
                <a:t>Lightweight Ontologies</a:t>
              </a:r>
            </a:p>
          </p:txBody>
        </p:sp>
        <p:sp>
          <p:nvSpPr>
            <p:cNvPr id="109" name="Text Box 128"/>
            <p:cNvSpPr txBox="1">
              <a:spLocks noChangeArrowheads="1"/>
            </p:cNvSpPr>
            <p:nvPr/>
          </p:nvSpPr>
          <p:spPr bwMode="auto">
            <a:xfrm>
              <a:off x="4590" y="1355"/>
              <a:ext cx="966" cy="557"/>
            </a:xfrm>
            <a:prstGeom prst="rect">
              <a:avLst/>
            </a:prstGeom>
            <a:solidFill>
              <a:srgbClr val="CC0000">
                <a:alpha val="5098"/>
              </a:srgbClr>
            </a:solidFill>
            <a:ln w="9525">
              <a:solidFill>
                <a:srgbClr val="CC0000"/>
              </a:solidFill>
              <a:miter lim="800000"/>
              <a:headEnd/>
              <a:tailEnd/>
            </a:ln>
          </p:spPr>
          <p:txBody>
            <a:bodyPr wrap="square"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dirty="0">
                  <a:solidFill>
                    <a:srgbClr val="CC0000"/>
                  </a:solidFill>
                  <a:latin typeface="Arial" charset="0"/>
                </a:rPr>
                <a:t>acquire semantic relations</a:t>
              </a:r>
              <a:r>
                <a:rPr lang="en-AU" sz="1400" dirty="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73" y="1232"/>
              <a:ext cx="0" cy="12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1" name="Text Box 134">
              <a:hlinkClick r:id="rId2" action="ppaction://hlinksldjump"/>
            </p:cNvPr>
            <p:cNvSpPr txBox="1">
              <a:spLocks noChangeArrowheads="1"/>
            </p:cNvSpPr>
            <p:nvPr/>
          </p:nvSpPr>
          <p:spPr bwMode="auto">
            <a:xfrm>
              <a:off x="4590" y="869"/>
              <a:ext cx="966"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flipV="1">
              <a:off x="4188" y="1051"/>
              <a:ext cx="402"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13" name="Text Box 143"/>
            <p:cNvSpPr txBox="1">
              <a:spLocks noChangeArrowheads="1"/>
            </p:cNvSpPr>
            <p:nvPr/>
          </p:nvSpPr>
          <p:spPr bwMode="auto">
            <a:xfrm>
              <a:off x="4098" y="803"/>
              <a:ext cx="544"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90" y="2093"/>
              <a:ext cx="978" cy="465"/>
            </a:xfrm>
            <a:prstGeom prst="rect">
              <a:avLst/>
            </a:prstGeom>
            <a:solidFill>
              <a:srgbClr val="000099">
                <a:alpha val="5098"/>
              </a:srgbClr>
            </a:solidFill>
            <a:ln w="9525">
              <a:solidFill>
                <a:schemeClr val="tx1"/>
              </a:solidFill>
              <a:miter lim="800000"/>
              <a:headEnd/>
              <a:tailEnd/>
            </a:ln>
          </p:spPr>
          <p:txBody>
            <a:bodyPr wrap="square">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60034"/>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83817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1000" fill="hold"/>
                                        <p:tgtEl>
                                          <p:spTgt spid="106"/>
                                        </p:tgtEl>
                                        <p:attrNameLst>
                                          <p:attrName>ppt_x</p:attrName>
                                        </p:attrNameLst>
                                      </p:cBhvr>
                                      <p:tavLst>
                                        <p:tav tm="0">
                                          <p:val>
                                            <p:strVal val="#ppt_x-.2"/>
                                          </p:val>
                                        </p:tav>
                                        <p:tav tm="100000">
                                          <p:val>
                                            <p:strVal val="#ppt_x"/>
                                          </p:val>
                                        </p:tav>
                                      </p:tavLst>
                                    </p:anim>
                                    <p:anim calcmode="lin" valueType="num">
                                      <p:cBhvr>
                                        <p:cTn id="22"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Ontology Learning from Text – System Overview</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A semi-automatic ontology learning system</a:t>
            </a:r>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10" name="Text Placeholder 3"/>
          <p:cNvSpPr txBox="1">
            <a:spLocks/>
          </p:cNvSpPr>
          <p:nvPr/>
        </p:nvSpPr>
        <p:spPr>
          <a:xfrm>
            <a:off x="450476" y="45037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Wei Liu, Arno </a:t>
            </a:r>
            <a:r>
              <a:rPr lang="en-AU" dirty="0" err="1">
                <a:solidFill>
                  <a:srgbClr val="000000"/>
                </a:solidFill>
              </a:rPr>
              <a:t>Scharl</a:t>
            </a:r>
            <a:r>
              <a:rPr lang="en-AU" dirty="0">
                <a:solidFill>
                  <a:srgbClr val="000000"/>
                </a:solidFill>
              </a:rPr>
              <a:t> &amp; Albert </a:t>
            </a:r>
            <a:r>
              <a:rPr lang="en-AU" dirty="0" err="1">
                <a:solidFill>
                  <a:srgbClr val="000000"/>
                </a:solidFill>
              </a:rPr>
              <a:t>Weischselbraun</a:t>
            </a:r>
            <a:r>
              <a:rPr lang="en-AU" dirty="0">
                <a:solidFill>
                  <a:srgbClr val="000000"/>
                </a:solidFill>
              </a:rPr>
              <a:t>, 2005</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45922" y="1574800"/>
            <a:ext cx="6140613" cy="292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32087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a:t>
            </a:r>
            <a:r>
              <a:rPr lang="en-US" dirty="0"/>
              <a:t>Ontology Learning from Text – Term </a:t>
            </a:r>
            <a:r>
              <a:rPr lang="en-US" dirty="0" smtClean="0"/>
              <a:t>Co-</a:t>
            </a:r>
            <a:r>
              <a:rPr lang="en-US" dirty="0" err="1" smtClean="0"/>
              <a:t>ocurrence</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Semantic Network </a:t>
            </a:r>
            <a:endParaRPr lang="en-US" dirty="0" smtClean="0"/>
          </a:p>
          <a:p>
            <a:r>
              <a:rPr lang="en-US" dirty="0" err="1" smtClean="0"/>
              <a:t>Visualisation</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pic>
        <p:nvPicPr>
          <p:cNvPr id="12" name="Picture 2" descr="New Picture"/>
          <p:cNvPicPr>
            <a:picLocks noChangeAspect="1" noChangeArrowheads="1"/>
          </p:cNvPicPr>
          <p:nvPr/>
        </p:nvPicPr>
        <p:blipFill rotWithShape="1">
          <a:blip r:embed="rId2">
            <a:extLst>
              <a:ext uri="{28A0092B-C50C-407E-A947-70E740481C1C}">
                <a14:useLocalDpi xmlns:a14="http://schemas.microsoft.com/office/drawing/2010/main"/>
              </a:ext>
            </a:extLst>
          </a:blip>
          <a:srcRect t="2915" b="3730"/>
          <a:stretch/>
        </p:blipFill>
        <p:spPr>
          <a:xfrm>
            <a:off x="2758582" y="1152788"/>
            <a:ext cx="6088149" cy="3739581"/>
          </a:xfrm>
          <a:prstGeom prst="rect">
            <a:avLst/>
          </a:prstGeom>
          <a:noFill/>
          <a:ln>
            <a:solidFill>
              <a:schemeClr val="accent5"/>
            </a:solidFill>
          </a:ln>
        </p:spPr>
      </p:pic>
    </p:spTree>
    <p:extLst>
      <p:ext uri="{BB962C8B-B14F-4D97-AF65-F5344CB8AC3E}">
        <p14:creationId xmlns:p14="http://schemas.microsoft.com/office/powerpoint/2010/main" val="14905150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a:t>
            </a:r>
            <a:r>
              <a:rPr lang="en-US" dirty="0"/>
              <a:t>Ontology Learning from Text – </a:t>
            </a:r>
            <a:r>
              <a:rPr lang="en-US" dirty="0" smtClean="0"/>
              <a:t>Term Significance</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Results of climate change data analysis</a:t>
            </a:r>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12301" y="1671647"/>
            <a:ext cx="2844110" cy="2822197"/>
          </a:xfrm>
          <a:prstGeom prst="rect">
            <a:avLst/>
          </a:prstGeom>
          <a:noFill/>
          <a:ln>
            <a:solidFill>
              <a:schemeClr val="accent5"/>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54568" y="1746850"/>
            <a:ext cx="2854843" cy="2687876"/>
          </a:xfrm>
          <a:prstGeom prst="rect">
            <a:avLst/>
          </a:prstGeom>
          <a:noFill/>
          <a:ln>
            <a:solidFill>
              <a:schemeClr val="accent5"/>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438853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a:bodyPr>
          <a:lstStyle/>
          <a:p>
            <a:r>
              <a:rPr lang="en-US" dirty="0" smtClean="0"/>
              <a:t>12.1 </a:t>
            </a:r>
            <a:r>
              <a:rPr lang="en-US" dirty="0"/>
              <a:t>Ontology Learning from Text – </a:t>
            </a:r>
            <a:r>
              <a:rPr lang="en-US" dirty="0" smtClean="0"/>
              <a:t>Building Lightweight Ontologies</a:t>
            </a:r>
            <a:endParaRPr lang="en-US" dirty="0"/>
          </a:p>
          <a:p>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Spreading Activation</a:t>
            </a:r>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2744193" y="1179717"/>
            <a:ext cx="5937624" cy="3604329"/>
          </a:xfrm>
          <a:prstGeom prst="rect">
            <a:avLst/>
          </a:prstGeom>
          <a:ln>
            <a:solidFill>
              <a:schemeClr val="accent5"/>
            </a:solidFill>
          </a:ln>
        </p:spPr>
      </p:pic>
    </p:spTree>
    <p:extLst>
      <p:ext uri="{BB962C8B-B14F-4D97-AF65-F5344CB8AC3E}">
        <p14:creationId xmlns:p14="http://schemas.microsoft.com/office/powerpoint/2010/main" val="40280074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a:bodyPr>
          <a:lstStyle/>
          <a:p>
            <a:r>
              <a:rPr lang="en-US" dirty="0" smtClean="0"/>
              <a:t>12.1 Knowledge Graph Construction from Text – Text2KG Pipeline</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6" name="Text Placeholder 5"/>
          <p:cNvSpPr>
            <a:spLocks noGrp="1"/>
          </p:cNvSpPr>
          <p:nvPr>
            <p:ph type="body" sz="quarter" idx="11"/>
          </p:nvPr>
        </p:nvSpPr>
        <p:spPr>
          <a:xfrm>
            <a:off x="463176" y="1489518"/>
            <a:ext cx="6950075" cy="2763335"/>
          </a:xfrm>
        </p:spPr>
        <p:txBody>
          <a:bodyPr>
            <a:normAutofit fontScale="92500" lnSpcReduction="20000"/>
          </a:bodyPr>
          <a:lstStyle/>
          <a:p>
            <a:pPr marL="0" lvl="0" indent="0">
              <a:buNone/>
            </a:pPr>
            <a:r>
              <a:rPr lang="en-AU" b="1" dirty="0">
                <a:solidFill>
                  <a:srgbClr val="A40F6C"/>
                </a:solidFill>
              </a:rPr>
              <a:t>Knowledge Graph Construction From </a:t>
            </a:r>
            <a:r>
              <a:rPr lang="en-AU" b="1" dirty="0" smtClean="0">
                <a:solidFill>
                  <a:srgbClr val="A40F6C"/>
                </a:solidFill>
              </a:rPr>
              <a:t>Text</a:t>
            </a:r>
          </a:p>
          <a:p>
            <a:pPr marL="0" lvl="0" indent="0">
              <a:buNone/>
            </a:pPr>
            <a:endParaRPr lang="en-AU" b="1" dirty="0">
              <a:solidFill>
                <a:srgbClr val="A40F6C"/>
              </a:solidFill>
            </a:endParaRPr>
          </a:p>
          <a:p>
            <a:r>
              <a:rPr lang="en-AU" sz="1600" dirty="0" smtClean="0"/>
              <a:t>A </a:t>
            </a:r>
            <a:r>
              <a:rPr lang="en-AU" sz="1600" dirty="0"/>
              <a:t>knowledge graph (KG) is a graph-structured knowledge base that stores knowledge in the form of the relation between entities.</a:t>
            </a:r>
          </a:p>
          <a:p>
            <a:endParaRPr lang="en-AU" sz="1600" dirty="0"/>
          </a:p>
          <a:p>
            <a:r>
              <a:rPr lang="en-AU" sz="1600" dirty="0"/>
              <a:t>Subtasks of Knowledge Graph Construction </a:t>
            </a:r>
          </a:p>
          <a:p>
            <a:pPr lvl="1"/>
            <a:r>
              <a:rPr lang="en-AU" sz="1600" dirty="0"/>
              <a:t>Entity Extraction</a:t>
            </a:r>
          </a:p>
          <a:p>
            <a:pPr lvl="1"/>
            <a:r>
              <a:rPr lang="en-AU" sz="1600" dirty="0"/>
              <a:t>Relation Extraction</a:t>
            </a:r>
          </a:p>
          <a:p>
            <a:pPr lvl="1"/>
            <a:r>
              <a:rPr lang="en-AU" sz="1600" dirty="0"/>
              <a:t>Axiom Extraction </a:t>
            </a:r>
          </a:p>
          <a:p>
            <a:pPr lvl="1"/>
            <a:endParaRPr lang="en-AU" sz="1600" dirty="0"/>
          </a:p>
          <a:p>
            <a:r>
              <a:rPr lang="en-AU" sz="1600" dirty="0"/>
              <a:t>Note that we do not attempt to link to an existing KG such as Freebase, </a:t>
            </a:r>
            <a:r>
              <a:rPr lang="en-AU" sz="1600" dirty="0" err="1"/>
              <a:t>DBPedia</a:t>
            </a:r>
            <a:r>
              <a:rPr lang="en-AU" sz="1600" dirty="0"/>
              <a:t>, YAGO, and NELL.</a:t>
            </a:r>
          </a:p>
          <a:p>
            <a:pPr lvl="1"/>
            <a:endParaRPr lang="en-US" dirty="0"/>
          </a:p>
        </p:txBody>
      </p:sp>
    </p:spTree>
    <p:extLst>
      <p:ext uri="{BB962C8B-B14F-4D97-AF65-F5344CB8AC3E}">
        <p14:creationId xmlns:p14="http://schemas.microsoft.com/office/powerpoint/2010/main" val="20596519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a:t>
            </a:r>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ICDM Knowledge Graph Contest 2019</a:t>
            </a:r>
          </a:p>
          <a:p>
            <a:pPr marL="0" lvl="0" indent="0">
              <a:buNone/>
            </a:pPr>
            <a:endParaRPr lang="en-AU" b="1" dirty="0">
              <a:solidFill>
                <a:srgbClr val="A40F6C"/>
              </a:solidFill>
            </a:endParaRPr>
          </a:p>
          <a:p>
            <a:pPr marL="457200" lvl="1" indent="0">
              <a:buNone/>
            </a:pPr>
            <a:endParaRPr lang="en-US" dirty="0"/>
          </a:p>
        </p:txBody>
      </p:sp>
      <p:pic>
        <p:nvPicPr>
          <p:cNvPr id="8" name="Content Placeholde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4476" y="1656775"/>
            <a:ext cx="5283200" cy="2721997"/>
          </a:xfrm>
          <a:prstGeom prst="rect">
            <a:avLst/>
          </a:prstGeom>
        </p:spPr>
      </p:pic>
      <p:sp>
        <p:nvSpPr>
          <p:cNvPr id="2" name="Rectangle 1"/>
          <p:cNvSpPr/>
          <p:nvPr/>
        </p:nvSpPr>
        <p:spPr>
          <a:xfrm>
            <a:off x="463176" y="4306992"/>
            <a:ext cx="8305800" cy="523220"/>
          </a:xfrm>
          <a:prstGeom prst="rect">
            <a:avLst/>
          </a:prstGeom>
        </p:spPr>
        <p:txBody>
          <a:bodyPr wrap="square">
            <a:spAutoFit/>
          </a:bodyPr>
          <a:lstStyle/>
          <a:p>
            <a:r>
              <a:rPr lang="en-AU" sz="1400" dirty="0"/>
              <a:t>M. Stewart, M. </a:t>
            </a:r>
            <a:r>
              <a:rPr lang="en-AU" sz="1400" dirty="0" err="1"/>
              <a:t>Enkhsaikhan</a:t>
            </a:r>
            <a:r>
              <a:rPr lang="en-AU" sz="1400" dirty="0"/>
              <a:t> and W. Liu, "ICDM 2019 Knowledge Graph Contest: Team UWA," </a:t>
            </a:r>
            <a:r>
              <a:rPr lang="en-AU" sz="1400" i="1" dirty="0"/>
              <a:t>2019 IEEE International Conference on Data Mining (ICDM)</a:t>
            </a:r>
            <a:r>
              <a:rPr lang="en-AU" sz="1400" dirty="0"/>
              <a:t>, Beijing, China, 2019, pp. 1546-1551.</a:t>
            </a:r>
          </a:p>
        </p:txBody>
      </p:sp>
    </p:spTree>
    <p:extLst>
      <p:ext uri="{BB962C8B-B14F-4D97-AF65-F5344CB8AC3E}">
        <p14:creationId xmlns:p14="http://schemas.microsoft.com/office/powerpoint/2010/main" val="2096427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a:t>
            </a:r>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ClrTx/>
              <a:buNone/>
            </a:pPr>
            <a:r>
              <a:rPr lang="en-AU" b="1" dirty="0">
                <a:solidFill>
                  <a:srgbClr val="A40F6C"/>
                </a:solidFill>
              </a:rPr>
              <a:t>Text Cleaning and Text Processing</a:t>
            </a:r>
          </a:p>
          <a:p>
            <a:pPr marL="0" lvl="0" indent="0">
              <a:buNone/>
            </a:pPr>
            <a:endParaRPr lang="en-AU" b="1" dirty="0">
              <a:solidFill>
                <a:srgbClr val="A40F6C"/>
              </a:solidFill>
            </a:endParaRPr>
          </a:p>
          <a:p>
            <a:pPr marL="457200" lvl="1" indent="0">
              <a:buNone/>
            </a:pPr>
            <a:endParaRPr lang="en-US" dirty="0"/>
          </a:p>
        </p:txBody>
      </p:sp>
      <p:pic>
        <p:nvPicPr>
          <p:cNvPr id="9" name="Content Placeholde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23676" y="1286318"/>
            <a:ext cx="5213075" cy="3456310"/>
          </a:xfrm>
          <a:prstGeom prst="rect">
            <a:avLst/>
          </a:prstGeom>
          <a:ln>
            <a:solidFill>
              <a:schemeClr val="accent5"/>
            </a:solidFill>
          </a:ln>
        </p:spPr>
      </p:pic>
      <p:sp>
        <p:nvSpPr>
          <p:cNvPr id="10" name="Rounded Rectangle 9"/>
          <p:cNvSpPr/>
          <p:nvPr/>
        </p:nvSpPr>
        <p:spPr>
          <a:xfrm>
            <a:off x="467841" y="1601754"/>
            <a:ext cx="2846859" cy="1428711"/>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Text Cleaning: </a:t>
            </a:r>
            <a:r>
              <a:rPr lang="en-AU" sz="1400" dirty="0" smtClean="0">
                <a:solidFill>
                  <a:schemeClr val="tx1"/>
                </a:solidFill>
              </a:rPr>
              <a:t>special</a:t>
            </a:r>
            <a:endParaRPr lang="en-AU" sz="1400" dirty="0">
              <a:solidFill>
                <a:schemeClr val="tx1"/>
              </a:solidFill>
            </a:endParaRPr>
          </a:p>
          <a:p>
            <a:r>
              <a:rPr lang="en-AU" sz="1400" dirty="0">
                <a:solidFill>
                  <a:schemeClr val="tx1"/>
                </a:solidFill>
              </a:rPr>
              <a:t>characters such as hyphen and quotation marks and also break</a:t>
            </a:r>
          </a:p>
          <a:p>
            <a:r>
              <a:rPr lang="en-AU" sz="1400" dirty="0">
                <a:solidFill>
                  <a:schemeClr val="tx1"/>
                </a:solidFill>
              </a:rPr>
              <a:t>sentences joined together with no space between them</a:t>
            </a:r>
            <a:r>
              <a:rPr lang="en-AU" sz="1400" dirty="0" smtClean="0">
                <a:solidFill>
                  <a:schemeClr val="tx1"/>
                </a:solidFill>
              </a:rPr>
              <a:t>.</a:t>
            </a:r>
            <a:endParaRPr lang="en-AU" sz="1400" dirty="0">
              <a:solidFill>
                <a:schemeClr val="tx1"/>
              </a:solidFill>
            </a:endParaRPr>
          </a:p>
        </p:txBody>
      </p:sp>
      <p:sp>
        <p:nvSpPr>
          <p:cNvPr id="11" name="Rounded Rectangle 10"/>
          <p:cNvSpPr/>
          <p:nvPr/>
        </p:nvSpPr>
        <p:spPr>
          <a:xfrm>
            <a:off x="455966" y="3221983"/>
            <a:ext cx="2858734" cy="1172217"/>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processing: </a:t>
            </a:r>
            <a:r>
              <a:rPr lang="en-AU" sz="1400" dirty="0">
                <a:solidFill>
                  <a:schemeClr val="tx1"/>
                </a:solidFill>
              </a:rPr>
              <a:t>The text is processed through tokenisation,</a:t>
            </a:r>
          </a:p>
          <a:p>
            <a:r>
              <a:rPr lang="en-AU" sz="1400" dirty="0">
                <a:solidFill>
                  <a:schemeClr val="tx1"/>
                </a:solidFill>
              </a:rPr>
              <a:t>POS tagging, entity recognition and dependency parsing</a:t>
            </a:r>
          </a:p>
          <a:p>
            <a:r>
              <a:rPr lang="en-AU" sz="1400" dirty="0">
                <a:solidFill>
                  <a:schemeClr val="tx1"/>
                </a:solidFill>
              </a:rPr>
              <a:t>steps using </a:t>
            </a:r>
            <a:r>
              <a:rPr lang="en-AU" sz="1400" dirty="0" err="1">
                <a:solidFill>
                  <a:schemeClr val="tx1"/>
                </a:solidFill>
              </a:rPr>
              <a:t>SpaCy</a:t>
            </a:r>
            <a:r>
              <a:rPr lang="en-AU" sz="1400" dirty="0" smtClean="0">
                <a:solidFill>
                  <a:schemeClr val="tx1"/>
                </a:solidFill>
              </a:rPr>
              <a:t>.</a:t>
            </a:r>
            <a:endParaRPr lang="en-AU" sz="1400" dirty="0">
              <a:solidFill>
                <a:schemeClr val="tx1"/>
              </a:solidFill>
            </a:endParaRPr>
          </a:p>
        </p:txBody>
      </p:sp>
    </p:spTree>
    <p:extLst>
      <p:ext uri="{BB962C8B-B14F-4D97-AF65-F5344CB8AC3E}">
        <p14:creationId xmlns:p14="http://schemas.microsoft.com/office/powerpoint/2010/main" val="18008264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137A8E19-C57B-794C-993D-41A1B2CC8C35}"/>
              </a:ext>
            </a:extLst>
          </p:cNvPr>
          <p:cNvSpPr txBox="1">
            <a:spLocks/>
          </p:cNvSpPr>
          <p:nvPr/>
        </p:nvSpPr>
        <p:spPr>
          <a:xfrm>
            <a:off x="1605618" y="326626"/>
            <a:ext cx="6509295" cy="44767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300"/>
              </a:spcBef>
              <a:spcAft>
                <a:spcPts val="300"/>
              </a:spcAft>
            </a:pPr>
            <a:r>
              <a:rPr lang="en-US" sz="2500" dirty="0">
                <a:latin typeface="Interstate-Regular"/>
                <a:cs typeface="Interstate-Regular"/>
              </a:rPr>
              <a:t>Program Timeline</a:t>
            </a:r>
          </a:p>
        </p:txBody>
      </p:sp>
      <p:pic>
        <p:nvPicPr>
          <p:cNvPr id="3" name="Picture 2" descr="Icon&#10;&#10;Description automatically generated">
            <a:extLst>
              <a:ext uri="{FF2B5EF4-FFF2-40B4-BE49-F238E27FC236}">
                <a16:creationId xmlns:a16="http://schemas.microsoft.com/office/drawing/2014/main" id="{F92D6D07-E402-4C4F-A48B-06AC16DA5D78}"/>
              </a:ext>
            </a:extLst>
          </p:cNvPr>
          <p:cNvPicPr>
            <a:picLocks noChangeAspect="1"/>
          </p:cNvPicPr>
          <p:nvPr/>
        </p:nvPicPr>
        <p:blipFill>
          <a:blip r:embed="rId3"/>
          <a:stretch>
            <a:fillRect/>
          </a:stretch>
        </p:blipFill>
        <p:spPr>
          <a:xfrm>
            <a:off x="282498" y="88503"/>
            <a:ext cx="970491" cy="685798"/>
          </a:xfrm>
          <a:prstGeom prst="rect">
            <a:avLst/>
          </a:prstGeom>
        </p:spPr>
      </p:pic>
      <p:pic>
        <p:nvPicPr>
          <p:cNvPr id="4" name="Picture 3" descr="Timeline&#10;&#10;Description automatically generated">
            <a:extLst>
              <a:ext uri="{FF2B5EF4-FFF2-40B4-BE49-F238E27FC236}">
                <a16:creationId xmlns:a16="http://schemas.microsoft.com/office/drawing/2014/main" id="{648CF7C9-A128-9E45-A9F7-126120C1DE53}"/>
              </a:ext>
            </a:extLst>
          </p:cNvPr>
          <p:cNvPicPr>
            <a:picLocks noChangeAspect="1"/>
          </p:cNvPicPr>
          <p:nvPr/>
        </p:nvPicPr>
        <p:blipFill>
          <a:blip r:embed="rId4"/>
          <a:stretch>
            <a:fillRect/>
          </a:stretch>
        </p:blipFill>
        <p:spPr>
          <a:xfrm>
            <a:off x="0" y="673985"/>
            <a:ext cx="9144000" cy="3795529"/>
          </a:xfrm>
          <a:prstGeom prst="rect">
            <a:avLst/>
          </a:prstGeom>
        </p:spPr>
      </p:pic>
    </p:spTree>
    <p:extLst>
      <p:ext uri="{BB962C8B-B14F-4D97-AF65-F5344CB8AC3E}">
        <p14:creationId xmlns:p14="http://schemas.microsoft.com/office/powerpoint/2010/main" val="41602248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a:t>
            </a:r>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6" name="Text Placeholder 5"/>
          <p:cNvSpPr>
            <a:spLocks noGrp="1"/>
          </p:cNvSpPr>
          <p:nvPr>
            <p:ph type="body" sz="quarter" idx="11"/>
          </p:nvPr>
        </p:nvSpPr>
        <p:spPr>
          <a:xfrm>
            <a:off x="463176" y="1184718"/>
            <a:ext cx="6950075" cy="2763335"/>
          </a:xfrm>
        </p:spPr>
        <p:txBody>
          <a:bodyPr>
            <a:normAutofit/>
          </a:bodyPr>
          <a:lstStyle/>
          <a:p>
            <a:pPr marL="0" lvl="0" indent="0">
              <a:buClrTx/>
              <a:buNone/>
            </a:pPr>
            <a:r>
              <a:rPr lang="en-AU" b="1" dirty="0">
                <a:solidFill>
                  <a:srgbClr val="A40F6C"/>
                </a:solidFill>
              </a:rPr>
              <a:t>Phrase Identification – Linguistic Rules</a:t>
            </a:r>
          </a:p>
          <a:p>
            <a:pPr marL="0" lvl="0" indent="0">
              <a:buNone/>
            </a:pPr>
            <a:endParaRPr lang="en-AU" b="1" dirty="0">
              <a:solidFill>
                <a:srgbClr val="A40F6C"/>
              </a:solidFill>
            </a:endParaRPr>
          </a:p>
          <a:p>
            <a:pPr marL="457200" lvl="1" indent="0">
              <a:buNone/>
            </a:pPr>
            <a:endParaRPr lang="en-US" dirty="0"/>
          </a:p>
        </p:txBody>
      </p:sp>
      <p:pic>
        <p:nvPicPr>
          <p:cNvPr id="15"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b="8955"/>
          <a:stretch/>
        </p:blipFill>
        <p:spPr>
          <a:xfrm>
            <a:off x="3446756" y="1479024"/>
            <a:ext cx="5526678" cy="3294292"/>
          </a:xfrm>
          <a:prstGeom prst="rect">
            <a:avLst/>
          </a:prstGeom>
          <a:ln>
            <a:solidFill>
              <a:schemeClr val="accent5"/>
            </a:solidFill>
          </a:ln>
        </p:spPr>
      </p:pic>
      <p:sp>
        <p:nvSpPr>
          <p:cNvPr id="16" name="Rounded Rectangle 15"/>
          <p:cNvSpPr/>
          <p:nvPr/>
        </p:nvSpPr>
        <p:spPr>
          <a:xfrm>
            <a:off x="463176" y="1748498"/>
            <a:ext cx="2817544" cy="1136774"/>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Noun Phrase Chunking: </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pl-PL" sz="1400" dirty="0" smtClean="0">
                <a:solidFill>
                  <a:schemeClr val="tx1"/>
                </a:solidFill>
              </a:rPr>
              <a:t>NP + of </a:t>
            </a:r>
            <a:r>
              <a:rPr lang="pl-PL" sz="1400" dirty="0">
                <a:solidFill>
                  <a:schemeClr val="tx1"/>
                </a:solidFill>
              </a:rPr>
              <a:t>+ </a:t>
            </a:r>
            <a:r>
              <a:rPr lang="pl-PL" sz="1400" dirty="0" smtClean="0">
                <a:solidFill>
                  <a:schemeClr val="tx1"/>
                </a:solidFill>
              </a:rPr>
              <a:t>NP</a:t>
            </a:r>
            <a:r>
              <a:rPr lang="en-AU" sz="1400" dirty="0" smtClean="0">
                <a:solidFill>
                  <a:schemeClr val="tx1"/>
                </a:solidFill>
              </a:rPr>
              <a:t> </a:t>
            </a:r>
          </a:p>
          <a:p>
            <a:pPr marL="285750" indent="-285750">
              <a:buFont typeface="Arial" panose="020B0604020202020204" pitchFamily="34" charset="0"/>
              <a:buChar char="•"/>
            </a:pPr>
            <a:r>
              <a:rPr lang="en-AU" sz="1400" dirty="0" smtClean="0">
                <a:solidFill>
                  <a:schemeClr val="tx1"/>
                </a:solidFill>
              </a:rPr>
              <a:t>NP </a:t>
            </a:r>
            <a:r>
              <a:rPr lang="en-AU" sz="1400" dirty="0">
                <a:solidFill>
                  <a:schemeClr val="tx1"/>
                </a:solidFill>
              </a:rPr>
              <a:t>+ NP</a:t>
            </a:r>
          </a:p>
        </p:txBody>
      </p:sp>
      <p:sp>
        <p:nvSpPr>
          <p:cNvPr id="17" name="Rounded Rectangle 16"/>
          <p:cNvSpPr/>
          <p:nvPr/>
        </p:nvSpPr>
        <p:spPr>
          <a:xfrm>
            <a:off x="463176" y="3266272"/>
            <a:ext cx="2817544" cy="1136774"/>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Verb Phrase Chunking:</a:t>
            </a:r>
          </a:p>
          <a:p>
            <a:pPr marL="285750" indent="-285750">
              <a:buFont typeface="Arial" panose="020B0604020202020204" pitchFamily="34" charset="0"/>
              <a:buChar char="•"/>
            </a:pPr>
            <a:r>
              <a:rPr lang="fr-FR" sz="1400" dirty="0" smtClean="0">
                <a:solidFill>
                  <a:schemeClr val="tx1"/>
                </a:solidFill>
              </a:rPr>
              <a:t>VERB </a:t>
            </a:r>
            <a:r>
              <a:rPr lang="fr-FR" sz="1400" dirty="0">
                <a:solidFill>
                  <a:schemeClr val="tx1"/>
                </a:solidFill>
              </a:rPr>
              <a:t>+ PART </a:t>
            </a:r>
            <a:endParaRPr lang="fr-FR" sz="1400" dirty="0" smtClean="0">
              <a:solidFill>
                <a:schemeClr val="tx1"/>
              </a:solidFill>
            </a:endParaRPr>
          </a:p>
          <a:p>
            <a:pPr marL="285750" indent="-285750">
              <a:buFont typeface="Arial" panose="020B0604020202020204" pitchFamily="34" charset="0"/>
              <a:buChar char="•"/>
            </a:pPr>
            <a:r>
              <a:rPr lang="en-AU" sz="1400" dirty="0" smtClean="0">
                <a:solidFill>
                  <a:schemeClr val="tx1"/>
                </a:solidFill>
              </a:rPr>
              <a:t>VERB </a:t>
            </a:r>
            <a:r>
              <a:rPr lang="en-AU" sz="1400" dirty="0">
                <a:solidFill>
                  <a:schemeClr val="tx1"/>
                </a:solidFill>
              </a:rPr>
              <a:t>+ ADP </a:t>
            </a:r>
            <a:endParaRPr lang="en-AU" sz="1400" dirty="0" smtClean="0">
              <a:solidFill>
                <a:schemeClr val="tx1"/>
              </a:solidFill>
            </a:endParaRPr>
          </a:p>
          <a:p>
            <a:pPr marL="285750" indent="-285750">
              <a:buFont typeface="Arial" panose="020B0604020202020204" pitchFamily="34" charset="0"/>
              <a:buChar char="•"/>
            </a:pPr>
            <a:r>
              <a:rPr lang="de-DE" sz="1400" dirty="0" smtClean="0">
                <a:solidFill>
                  <a:schemeClr val="tx1"/>
                </a:solidFill>
              </a:rPr>
              <a:t>ADP </a:t>
            </a:r>
            <a:r>
              <a:rPr lang="de-DE" sz="1400" dirty="0">
                <a:solidFill>
                  <a:schemeClr val="tx1"/>
                </a:solidFill>
              </a:rPr>
              <a:t>+ </a:t>
            </a:r>
            <a:r>
              <a:rPr lang="de-DE" sz="1400" dirty="0" smtClean="0">
                <a:solidFill>
                  <a:schemeClr val="tx1"/>
                </a:solidFill>
              </a:rPr>
              <a:t>VERB</a:t>
            </a:r>
          </a:p>
          <a:p>
            <a:pPr marL="285750" indent="-285750">
              <a:buFont typeface="Arial" panose="020B0604020202020204" pitchFamily="34" charset="0"/>
              <a:buChar char="•"/>
            </a:pPr>
            <a:r>
              <a:rPr lang="fr-FR" sz="1400" dirty="0" smtClean="0">
                <a:solidFill>
                  <a:schemeClr val="tx1"/>
                </a:solidFill>
              </a:rPr>
              <a:t>PART </a:t>
            </a:r>
            <a:r>
              <a:rPr lang="fr-FR" sz="1400" dirty="0">
                <a:solidFill>
                  <a:schemeClr val="tx1"/>
                </a:solidFill>
              </a:rPr>
              <a:t>+ </a:t>
            </a:r>
            <a:r>
              <a:rPr lang="fr-FR" sz="1400" dirty="0" smtClean="0">
                <a:solidFill>
                  <a:schemeClr val="tx1"/>
                </a:solidFill>
              </a:rPr>
              <a:t>VERB</a:t>
            </a:r>
            <a:r>
              <a:rPr lang="de-DE" sz="1400" dirty="0" smtClean="0"/>
              <a:t>11ERB</a:t>
            </a:r>
            <a:endParaRPr lang="en-AU" sz="1400" dirty="0">
              <a:solidFill>
                <a:schemeClr val="tx1"/>
              </a:solidFill>
            </a:endParaRPr>
          </a:p>
        </p:txBody>
      </p:sp>
    </p:spTree>
    <p:extLst>
      <p:ext uri="{BB962C8B-B14F-4D97-AF65-F5344CB8AC3E}">
        <p14:creationId xmlns:p14="http://schemas.microsoft.com/office/powerpoint/2010/main" val="23676335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a:t>
            </a:r>
            <a:r>
              <a:rPr lang="en-US" dirty="0"/>
              <a:t>Knowledge Graph Construction from Text </a:t>
            </a:r>
          </a:p>
        </p:txBody>
      </p:sp>
      <p:sp>
        <p:nvSpPr>
          <p:cNvPr id="5" name="Text Placeholder 4"/>
          <p:cNvSpPr>
            <a:spLocks noGrp="1"/>
          </p:cNvSpPr>
          <p:nvPr>
            <p:ph type="body" sz="quarter" idx="13"/>
          </p:nvPr>
        </p:nvSpPr>
        <p:spPr/>
        <p:txBody>
          <a:bodyPr/>
          <a:lstStyle/>
          <a:p>
            <a:r>
              <a:rPr lang="en-AU" i="1" dirty="0" err="1" smtClean="0"/>
              <a:t>NeuralCoref</a:t>
            </a:r>
            <a:r>
              <a:rPr lang="en-AU" dirty="0" smtClean="0"/>
              <a:t>: </a:t>
            </a:r>
            <a:r>
              <a:rPr lang="en-AU" dirty="0">
                <a:latin typeface="NimbusRomNo9L-Regu"/>
              </a:rPr>
              <a:t>https://github.com/huggingface/neuralcoref</a:t>
            </a:r>
            <a:endParaRPr lang="en-AU" dirty="0"/>
          </a:p>
        </p:txBody>
      </p:sp>
      <p:sp>
        <p:nvSpPr>
          <p:cNvPr id="6" name="Text Placeholder 5"/>
          <p:cNvSpPr>
            <a:spLocks noGrp="1"/>
          </p:cNvSpPr>
          <p:nvPr>
            <p:ph type="body" sz="quarter" idx="11"/>
          </p:nvPr>
        </p:nvSpPr>
        <p:spPr>
          <a:xfrm>
            <a:off x="463176" y="1057718"/>
            <a:ext cx="6950075" cy="2763335"/>
          </a:xfrm>
        </p:spPr>
        <p:txBody>
          <a:bodyPr>
            <a:normAutofit/>
          </a:bodyPr>
          <a:lstStyle/>
          <a:p>
            <a:pPr marL="0" lvl="0" indent="0">
              <a:buClrTx/>
              <a:buNone/>
            </a:pPr>
            <a:r>
              <a:rPr lang="en-AU" b="1" dirty="0">
                <a:solidFill>
                  <a:srgbClr val="A40F6C"/>
                </a:solidFill>
              </a:rPr>
              <a:t>Triple Creation and Filtering</a:t>
            </a:r>
          </a:p>
          <a:p>
            <a:pPr marL="0" lvl="0" indent="0">
              <a:buNone/>
            </a:pPr>
            <a:endParaRPr lang="en-AU" b="1" dirty="0">
              <a:solidFill>
                <a:srgbClr val="A40F6C"/>
              </a:solidFill>
            </a:endParaRPr>
          </a:p>
          <a:p>
            <a:pPr marL="457200" lvl="1" indent="0">
              <a:buNone/>
            </a:pPr>
            <a:endParaRPr lang="en-US" dirty="0"/>
          </a:p>
        </p:txBody>
      </p:sp>
      <p:pic>
        <p:nvPicPr>
          <p:cNvPr id="10"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r="16509"/>
          <a:stretch/>
        </p:blipFill>
        <p:spPr>
          <a:xfrm rot="5400000">
            <a:off x="3825865" y="-191002"/>
            <a:ext cx="1615844" cy="8132455"/>
          </a:xfrm>
          <a:prstGeom prst="rect">
            <a:avLst/>
          </a:prstGeom>
          <a:ln>
            <a:solidFill>
              <a:schemeClr val="accent5"/>
            </a:solidFill>
          </a:ln>
        </p:spPr>
      </p:pic>
      <p:sp>
        <p:nvSpPr>
          <p:cNvPr id="11" name="Rounded Rectangle 10"/>
          <p:cNvSpPr/>
          <p:nvPr/>
        </p:nvSpPr>
        <p:spPr>
          <a:xfrm>
            <a:off x="210855" y="1402953"/>
            <a:ext cx="1725151"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COREF Resolution *: </a:t>
            </a:r>
          </a:p>
          <a:p>
            <a:r>
              <a:rPr lang="en-AU" sz="1200" dirty="0" err="1" smtClean="0">
                <a:solidFill>
                  <a:schemeClr val="tx1"/>
                </a:solidFill>
              </a:rPr>
              <a:t>Coreference</a:t>
            </a:r>
            <a:r>
              <a:rPr lang="en-AU" sz="1200" dirty="0" smtClean="0">
                <a:solidFill>
                  <a:schemeClr val="tx1"/>
                </a:solidFill>
              </a:rPr>
              <a:t> </a:t>
            </a:r>
            <a:r>
              <a:rPr lang="en-AU" sz="1200" dirty="0">
                <a:solidFill>
                  <a:schemeClr val="tx1"/>
                </a:solidFill>
              </a:rPr>
              <a:t>items </a:t>
            </a:r>
            <a:r>
              <a:rPr lang="en-AU" sz="1200" dirty="0" smtClean="0">
                <a:solidFill>
                  <a:schemeClr val="tx1"/>
                </a:solidFill>
              </a:rPr>
              <a:t>are resolved by </a:t>
            </a:r>
            <a:r>
              <a:rPr lang="en-AU" sz="1200" dirty="0">
                <a:solidFill>
                  <a:schemeClr val="tx1"/>
                </a:solidFill>
              </a:rPr>
              <a:t>replacing the original phrase with </a:t>
            </a:r>
            <a:r>
              <a:rPr lang="en-AU" sz="1200" dirty="0" smtClean="0">
                <a:solidFill>
                  <a:schemeClr val="tx1"/>
                </a:solidFill>
              </a:rPr>
              <a:t>the referred </a:t>
            </a:r>
            <a:r>
              <a:rPr lang="en-AU" sz="1200" dirty="0">
                <a:solidFill>
                  <a:schemeClr val="tx1"/>
                </a:solidFill>
              </a:rPr>
              <a:t>phrase for each item.</a:t>
            </a:r>
            <a:endParaRPr lang="en-AU" sz="1200" dirty="0" smtClean="0">
              <a:solidFill>
                <a:schemeClr val="tx1"/>
              </a:solidFill>
            </a:endParaRPr>
          </a:p>
        </p:txBody>
      </p:sp>
      <p:sp>
        <p:nvSpPr>
          <p:cNvPr id="12" name="Rounded Rectangle 11"/>
          <p:cNvSpPr/>
          <p:nvPr/>
        </p:nvSpPr>
        <p:spPr>
          <a:xfrm>
            <a:off x="2045265" y="1402953"/>
            <a:ext cx="2440502"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Triple Creation: </a:t>
            </a:r>
            <a:r>
              <a:rPr lang="en-AU" sz="1200" dirty="0" smtClean="0">
                <a:solidFill>
                  <a:schemeClr val="tx1"/>
                </a:solidFill>
              </a:rPr>
              <a:t>Find triples in the same sentence by finding entities before and after verb phrases; </a:t>
            </a:r>
            <a:endParaRPr lang="en-AU" sz="1200" dirty="0">
              <a:solidFill>
                <a:schemeClr val="tx1"/>
              </a:solidFill>
            </a:endParaRPr>
          </a:p>
          <a:p>
            <a:r>
              <a:rPr lang="en-AU" sz="1200" dirty="0" smtClean="0">
                <a:solidFill>
                  <a:schemeClr val="tx1"/>
                </a:solidFill>
              </a:rPr>
              <a:t>Document-level triples are obtained by finding shortest path between any pair of entities. </a:t>
            </a:r>
          </a:p>
        </p:txBody>
      </p:sp>
      <p:sp>
        <p:nvSpPr>
          <p:cNvPr id="13" name="Rounded Rectangle 12"/>
          <p:cNvSpPr/>
          <p:nvPr/>
        </p:nvSpPr>
        <p:spPr>
          <a:xfrm>
            <a:off x="4595027" y="1402953"/>
            <a:ext cx="2095860"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Filtering: </a:t>
            </a:r>
            <a:r>
              <a:rPr lang="en-AU" sz="1200" dirty="0" smtClean="0">
                <a:solidFill>
                  <a:schemeClr val="tx1"/>
                </a:solidFill>
              </a:rPr>
              <a:t>remove </a:t>
            </a:r>
            <a:r>
              <a:rPr lang="en-AU" sz="1200" dirty="0">
                <a:solidFill>
                  <a:schemeClr val="tx1"/>
                </a:solidFill>
              </a:rPr>
              <a:t>any triple with a stop </a:t>
            </a:r>
            <a:r>
              <a:rPr lang="en-AU" sz="1200" dirty="0" smtClean="0">
                <a:solidFill>
                  <a:schemeClr val="tx1"/>
                </a:solidFill>
              </a:rPr>
              <a:t>word as </a:t>
            </a:r>
            <a:r>
              <a:rPr lang="en-AU" sz="1200" dirty="0">
                <a:solidFill>
                  <a:schemeClr val="tx1"/>
                </a:solidFill>
              </a:rPr>
              <a:t>a head entity. The stop words include NLTK stop words,</a:t>
            </a:r>
          </a:p>
          <a:p>
            <a:r>
              <a:rPr lang="en-AU" sz="1200" dirty="0">
                <a:solidFill>
                  <a:schemeClr val="tx1"/>
                </a:solidFill>
              </a:rPr>
              <a:t>names of days </a:t>
            </a:r>
            <a:r>
              <a:rPr lang="en-AU" sz="1200" dirty="0" smtClean="0">
                <a:solidFill>
                  <a:schemeClr val="tx1"/>
                </a:solidFill>
              </a:rPr>
              <a:t>(e.g. Monday) </a:t>
            </a:r>
            <a:r>
              <a:rPr lang="en-AU" sz="1200" dirty="0">
                <a:solidFill>
                  <a:schemeClr val="tx1"/>
                </a:solidFill>
              </a:rPr>
              <a:t>and names of </a:t>
            </a:r>
            <a:r>
              <a:rPr lang="en-AU" sz="1200" dirty="0" smtClean="0">
                <a:solidFill>
                  <a:schemeClr val="tx1"/>
                </a:solidFill>
              </a:rPr>
              <a:t>months (e.g. January)</a:t>
            </a:r>
            <a:r>
              <a:rPr lang="en-AU" sz="1400" dirty="0" smtClean="0">
                <a:solidFill>
                  <a:schemeClr val="tx1"/>
                </a:solidFill>
              </a:rPr>
              <a:t>.</a:t>
            </a:r>
          </a:p>
        </p:txBody>
      </p:sp>
      <p:sp>
        <p:nvSpPr>
          <p:cNvPr id="14" name="Rounded Rectangle 13"/>
          <p:cNvSpPr/>
          <p:nvPr/>
        </p:nvSpPr>
        <p:spPr>
          <a:xfrm>
            <a:off x="6800145" y="1402953"/>
            <a:ext cx="2104219"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Article Removal</a:t>
            </a:r>
            <a:r>
              <a:rPr lang="en-AU" sz="1200" dirty="0">
                <a:solidFill>
                  <a:schemeClr val="tx1"/>
                </a:solidFill>
              </a:rPr>
              <a:t>: </a:t>
            </a:r>
            <a:r>
              <a:rPr lang="en-AU" sz="1200" dirty="0" smtClean="0">
                <a:solidFill>
                  <a:schemeClr val="tx1"/>
                </a:solidFill>
              </a:rPr>
              <a:t>articles (a</a:t>
            </a:r>
            <a:r>
              <a:rPr lang="en-AU" sz="1200" dirty="0">
                <a:solidFill>
                  <a:schemeClr val="tx1"/>
                </a:solidFill>
              </a:rPr>
              <a:t>, an, the</a:t>
            </a:r>
            <a:r>
              <a:rPr lang="en-AU" sz="1200" dirty="0" smtClean="0">
                <a:solidFill>
                  <a:schemeClr val="tx1"/>
                </a:solidFill>
              </a:rPr>
              <a:t>), possessive </a:t>
            </a:r>
            <a:r>
              <a:rPr lang="en-AU" sz="1200" dirty="0">
                <a:solidFill>
                  <a:schemeClr val="tx1"/>
                </a:solidFill>
              </a:rPr>
              <a:t>pronouns</a:t>
            </a:r>
          </a:p>
          <a:p>
            <a:r>
              <a:rPr lang="en-AU" sz="1200" dirty="0">
                <a:solidFill>
                  <a:schemeClr val="tx1"/>
                </a:solidFill>
              </a:rPr>
              <a:t>(e.g., its, their) and demonstrative pronouns (e.g., that, these</a:t>
            </a:r>
            <a:r>
              <a:rPr lang="en-AU" sz="1200" dirty="0" smtClean="0">
                <a:solidFill>
                  <a:schemeClr val="tx1"/>
                </a:solidFill>
              </a:rPr>
              <a:t>) are removed from </a:t>
            </a:r>
            <a:r>
              <a:rPr lang="en-AU" sz="1200" dirty="0">
                <a:solidFill>
                  <a:schemeClr val="tx1"/>
                </a:solidFill>
              </a:rPr>
              <a:t>the </a:t>
            </a:r>
            <a:r>
              <a:rPr lang="en-AU" sz="1200" dirty="0" smtClean="0">
                <a:solidFill>
                  <a:schemeClr val="tx1"/>
                </a:solidFill>
              </a:rPr>
              <a:t>heads and tails.</a:t>
            </a:r>
          </a:p>
        </p:txBody>
      </p:sp>
    </p:spTree>
    <p:extLst>
      <p:ext uri="{BB962C8B-B14F-4D97-AF65-F5344CB8AC3E}">
        <p14:creationId xmlns:p14="http://schemas.microsoft.com/office/powerpoint/2010/main" val="33845847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AU" dirty="0" smtClean="0"/>
              <a:t>Text2KG: ICDM Knowledge Graph Contest – First Prize</a:t>
            </a:r>
            <a:endParaRPr lang="en-AU" dirty="0"/>
          </a:p>
        </p:txBody>
      </p:sp>
      <p:sp>
        <p:nvSpPr>
          <p:cNvPr id="9" name="Text Placeholder 8"/>
          <p:cNvSpPr>
            <a:spLocks noGrp="1"/>
          </p:cNvSpPr>
          <p:nvPr>
            <p:ph type="body" sz="quarter" idx="13"/>
          </p:nvPr>
        </p:nvSpPr>
        <p:spPr/>
        <p:txBody>
          <a:bodyPr/>
          <a:lstStyle/>
          <a:p>
            <a:r>
              <a:rPr lang="en-US" dirty="0"/>
              <a:t>Associate Prof. Wei Liu, </a:t>
            </a:r>
            <a:r>
              <a:rPr lang="en-US" dirty="0" smtClean="0"/>
              <a:t>UWA</a:t>
            </a:r>
            <a:endParaRPr lang="en-US" dirty="0"/>
          </a:p>
        </p:txBody>
      </p:sp>
      <p:pic>
        <p:nvPicPr>
          <p:cNvPr id="1026" name="Picture 2" descr="UWA Campus Walks"/>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42101" y="1740182"/>
            <a:ext cx="3636266" cy="241887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500" y="1074253"/>
            <a:ext cx="2484309" cy="3312412"/>
          </a:xfrm>
          <a:prstGeom prst="rect">
            <a:avLst/>
          </a:prstGeom>
          <a:ln>
            <a:solidFill>
              <a:schemeClr val="accent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242" y="1074253"/>
            <a:ext cx="2481105" cy="3301262"/>
          </a:xfrm>
          <a:prstGeom prst="rect">
            <a:avLst/>
          </a:prstGeom>
          <a:ln>
            <a:solidFill>
              <a:schemeClr val="accent5"/>
            </a:solidFill>
          </a:ln>
        </p:spPr>
      </p:pic>
    </p:spTree>
    <p:extLst>
      <p:ext uri="{BB962C8B-B14F-4D97-AF65-F5344CB8AC3E}">
        <p14:creationId xmlns:p14="http://schemas.microsoft.com/office/powerpoint/2010/main" val="292133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12.2 Word </a:t>
            </a:r>
            <a:r>
              <a:rPr lang="en-US" dirty="0" err="1" smtClean="0"/>
              <a:t>Embeddings</a:t>
            </a:r>
            <a:endParaRPr lang="en-US" dirty="0"/>
          </a:p>
        </p:txBody>
      </p:sp>
    </p:spTree>
    <p:extLst>
      <p:ext uri="{BB962C8B-B14F-4D97-AF65-F5344CB8AC3E}">
        <p14:creationId xmlns:p14="http://schemas.microsoft.com/office/powerpoint/2010/main" val="6950124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smtClean="0"/>
              <a:t>Embeddings: One-hot Vectors</a:t>
            </a:r>
            <a:endParaRPr lang="en-US" dirty="0"/>
          </a:p>
        </p:txBody>
      </p:sp>
      <p:sp>
        <p:nvSpPr>
          <p:cNvPr id="5" name="Text Placeholder 4"/>
          <p:cNvSpPr>
            <a:spLocks noGrp="1"/>
          </p:cNvSpPr>
          <p:nvPr>
            <p:ph type="body" sz="quarter" idx="13"/>
          </p:nvPr>
        </p:nvSpPr>
        <p:spPr/>
        <p:txBody>
          <a:bodyPr/>
          <a:lstStyle/>
          <a:p>
            <a:r>
              <a:rPr lang="en-US" dirty="0"/>
              <a:t>Associate Prof. Wei Liu, </a:t>
            </a:r>
            <a:r>
              <a:rPr lang="en-US" dirty="0" smtClean="0"/>
              <a:t>UWA</a:t>
            </a:r>
            <a:endParaRPr lang="en-US" dirty="0"/>
          </a:p>
        </p:txBody>
      </p:sp>
      <p:sp>
        <p:nvSpPr>
          <p:cNvPr id="6" name="Text Placeholder 5"/>
          <p:cNvSpPr>
            <a:spLocks noGrp="1"/>
          </p:cNvSpPr>
          <p:nvPr>
            <p:ph type="body" sz="quarter" idx="11"/>
          </p:nvPr>
        </p:nvSpPr>
        <p:spPr>
          <a:xfrm>
            <a:off x="463177" y="1286318"/>
            <a:ext cx="3475036" cy="2763335"/>
          </a:xfrm>
        </p:spPr>
        <p:txBody>
          <a:bodyPr>
            <a:normAutofit/>
          </a:bodyPr>
          <a:lstStyle/>
          <a:p>
            <a:pPr marL="0" lvl="0" indent="0">
              <a:buNone/>
            </a:pPr>
            <a:r>
              <a:rPr lang="en-AU" b="1" dirty="0">
                <a:solidFill>
                  <a:srgbClr val="A40F6C"/>
                </a:solidFill>
              </a:rPr>
              <a:t>Word </a:t>
            </a:r>
            <a:r>
              <a:rPr lang="en-AU" b="1" dirty="0" smtClean="0">
                <a:solidFill>
                  <a:srgbClr val="A40F6C"/>
                </a:solidFill>
              </a:rPr>
              <a:t>representations </a:t>
            </a:r>
            <a:r>
              <a:rPr lang="en-AU" b="1" dirty="0">
                <a:solidFill>
                  <a:srgbClr val="A40F6C"/>
                </a:solidFill>
              </a:rPr>
              <a:t>– </a:t>
            </a:r>
            <a:r>
              <a:rPr lang="en-AU" b="1" dirty="0" smtClean="0">
                <a:solidFill>
                  <a:srgbClr val="A40F6C"/>
                </a:solidFill>
              </a:rPr>
              <a:t>one-hot </a:t>
            </a:r>
            <a:r>
              <a:rPr lang="en-AU" b="1" dirty="0">
                <a:solidFill>
                  <a:srgbClr val="A40F6C"/>
                </a:solidFill>
              </a:rPr>
              <a:t>vectors</a:t>
            </a:r>
            <a:endParaRPr lang="en-US" dirty="0"/>
          </a:p>
        </p:txBody>
      </p:sp>
      <p:sp>
        <p:nvSpPr>
          <p:cNvPr id="2" name="Rectangle 1"/>
          <p:cNvSpPr/>
          <p:nvPr/>
        </p:nvSpPr>
        <p:spPr>
          <a:xfrm>
            <a:off x="463176" y="4290586"/>
            <a:ext cx="1007484" cy="261610"/>
          </a:xfrm>
          <a:prstGeom prst="rect">
            <a:avLst/>
          </a:prstGeom>
        </p:spPr>
        <p:txBody>
          <a:bodyPr wrap="square">
            <a:spAutoFit/>
          </a:bodyPr>
          <a:lstStyle/>
          <a:p>
            <a:r>
              <a:rPr lang="it-IT" sz="1050" i="1" dirty="0"/>
              <a:t>(</a:t>
            </a:r>
            <a:r>
              <a:rPr lang="it-IT" sz="1050" i="1" dirty="0" err="1"/>
              <a:t>Socher</a:t>
            </a:r>
            <a:r>
              <a:rPr lang="it-IT" sz="1050" i="1" dirty="0"/>
              <a:t>, 2018)</a:t>
            </a:r>
          </a:p>
        </p:txBody>
      </p:sp>
      <p:pic>
        <p:nvPicPr>
          <p:cNvPr id="8" name="Picture 7"/>
          <p:cNvPicPr>
            <a:picLocks noChangeAspect="1"/>
          </p:cNvPicPr>
          <p:nvPr/>
        </p:nvPicPr>
        <p:blipFill rotWithShape="1">
          <a:blip r:embed="rId3">
            <a:clrChange>
              <a:clrFrom>
                <a:srgbClr val="FFFFFF"/>
              </a:clrFrom>
              <a:clrTo>
                <a:srgbClr val="FFFFFF">
                  <a:alpha val="0"/>
                </a:srgbClr>
              </a:clrTo>
            </a:clrChange>
          </a:blip>
          <a:srcRect r="20296" b="40692"/>
          <a:stretch/>
        </p:blipFill>
        <p:spPr>
          <a:xfrm>
            <a:off x="9631680" y="1956093"/>
            <a:ext cx="2887134" cy="493619"/>
          </a:xfrm>
          <a:prstGeom prst="rect">
            <a:avLst/>
          </a:prstGeom>
        </p:spPr>
      </p:pic>
      <p:pic>
        <p:nvPicPr>
          <p:cNvPr id="11266" name="Picture 2" descr="Image result for word language model"/>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757"/>
          <a:stretch/>
        </p:blipFill>
        <p:spPr bwMode="auto">
          <a:xfrm>
            <a:off x="365759" y="1619329"/>
            <a:ext cx="3572453" cy="2701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7802" y="1594176"/>
            <a:ext cx="4152900" cy="340519"/>
          </a:xfrm>
          <a:prstGeom prst="roundRect">
            <a:avLst/>
          </a:prstGeom>
          <a:noFill/>
          <a:ln w="12700">
            <a:solidFill>
              <a:schemeClr val="accent2"/>
            </a:solidFill>
          </a:ln>
        </p:spPr>
        <p:txBody>
          <a:bodyPr wrap="square" rtlCol="0">
            <a:spAutoFit/>
          </a:bodyPr>
          <a:lstStyle/>
          <a:p>
            <a:pPr algn="ctr"/>
            <a:r>
              <a:rPr lang="en-AU" sz="1400" dirty="0" smtClean="0"/>
              <a:t>What is the name of the prime minister of Australia?</a:t>
            </a:r>
            <a:endParaRPr lang="en-AU" sz="1400" dirty="0"/>
          </a:p>
        </p:txBody>
      </p:sp>
      <p:graphicFrame>
        <p:nvGraphicFramePr>
          <p:cNvPr id="10" name="Table 9"/>
          <p:cNvGraphicFramePr>
            <a:graphicFrameLocks noGrp="1"/>
          </p:cNvGraphicFramePr>
          <p:nvPr>
            <p:extLst>
              <p:ext uri="{D42A27DB-BD31-4B8C-83A1-F6EECF244321}">
                <p14:modId xmlns:p14="http://schemas.microsoft.com/office/powerpoint/2010/main" val="1278340019"/>
              </p:ext>
            </p:extLst>
          </p:nvPr>
        </p:nvGraphicFramePr>
        <p:xfrm>
          <a:off x="5402092" y="2166545"/>
          <a:ext cx="1864320" cy="25151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118219350"/>
                    </a:ext>
                  </a:extLst>
                </a:gridCol>
                <a:gridCol w="304800">
                  <a:extLst>
                    <a:ext uri="{9D8B030D-6E8A-4147-A177-3AD203B41FA5}">
                      <a16:colId xmlns:a16="http://schemas.microsoft.com/office/drawing/2014/main" val="2912491499"/>
                    </a:ext>
                  </a:extLst>
                </a:gridCol>
                <a:gridCol w="828000">
                  <a:extLst>
                    <a:ext uri="{9D8B030D-6E8A-4147-A177-3AD203B41FA5}">
                      <a16:colId xmlns:a16="http://schemas.microsoft.com/office/drawing/2014/main" val="684520248"/>
                    </a:ext>
                  </a:extLst>
                </a:gridCol>
              </a:tblGrid>
              <a:tr h="252000">
                <a:tc>
                  <a:txBody>
                    <a:bodyPr/>
                    <a:lstStyle/>
                    <a:p>
                      <a:pPr algn="r"/>
                      <a:r>
                        <a:rPr lang="en-AU" sz="1050" b="0" dirty="0" smtClean="0">
                          <a:solidFill>
                            <a:schemeClr val="tx1"/>
                          </a:solidFill>
                        </a:rPr>
                        <a:t>What</a:t>
                      </a:r>
                      <a:endParaRPr lang="en-AU" sz="105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a:t>
                      </a:r>
                      <a:endParaRPr lang="en-AU" sz="105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[10000000]</a:t>
                      </a:r>
                      <a:endParaRPr lang="en-AU" sz="105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018780"/>
                  </a:ext>
                </a:extLst>
              </a:tr>
              <a:tr h="220249">
                <a:tc>
                  <a:txBody>
                    <a:bodyPr/>
                    <a:lstStyle/>
                    <a:p>
                      <a:pPr algn="r"/>
                      <a:r>
                        <a:rPr lang="en-AU" sz="1050" b="0" dirty="0" smtClean="0">
                          <a:solidFill>
                            <a:schemeClr val="tx1"/>
                          </a:solidFill>
                        </a:rPr>
                        <a:t>is</a:t>
                      </a:r>
                      <a:endParaRPr lang="en-AU" sz="105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a:t>
                      </a:r>
                      <a:endParaRPr lang="en-AU" sz="105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[01000000]</a:t>
                      </a:r>
                      <a:endParaRPr lang="en-AU" sz="1050"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4200639"/>
                  </a:ext>
                </a:extLst>
              </a:tr>
              <a:tr h="220249">
                <a:tc>
                  <a:txBody>
                    <a:bodyPr/>
                    <a:lstStyle/>
                    <a:p>
                      <a:pPr algn="r"/>
                      <a:r>
                        <a:rPr lang="en-AU" sz="1050" b="0" dirty="0" smtClean="0">
                          <a:solidFill>
                            <a:schemeClr val="tx1"/>
                          </a:solidFill>
                        </a:rPr>
                        <a:t>the</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smtClean="0">
                          <a:solidFill>
                            <a:schemeClr val="tx1"/>
                          </a:solidFill>
                        </a:rPr>
                        <a:t>=</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smtClean="0">
                          <a:solidFill>
                            <a:schemeClr val="tx1"/>
                          </a:solidFill>
                        </a:rPr>
                        <a:t>[00100000]</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058022031"/>
                  </a:ext>
                </a:extLst>
              </a:tr>
              <a:tr h="220249">
                <a:tc>
                  <a:txBody>
                    <a:bodyPr/>
                    <a:lstStyle/>
                    <a:p>
                      <a:pPr algn="r"/>
                      <a:r>
                        <a:rPr lang="en-AU" sz="1050" b="0" dirty="0" smtClean="0">
                          <a:solidFill>
                            <a:schemeClr val="tx1"/>
                          </a:solidFill>
                        </a:rPr>
                        <a:t>name</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[00010000]</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0640973"/>
                  </a:ext>
                </a:extLst>
              </a:tr>
              <a:tr h="220249">
                <a:tc>
                  <a:txBody>
                    <a:bodyPr/>
                    <a:lstStyle/>
                    <a:p>
                      <a:pPr algn="r"/>
                      <a:r>
                        <a:rPr lang="en-AU" sz="1050" b="0" dirty="0" smtClean="0">
                          <a:solidFill>
                            <a:schemeClr val="tx1"/>
                          </a:solidFill>
                        </a:rPr>
                        <a:t>of</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smtClean="0">
                          <a:solidFill>
                            <a:schemeClr val="tx1"/>
                          </a:solidFill>
                        </a:rPr>
                        <a:t>=</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smtClean="0">
                          <a:solidFill>
                            <a:schemeClr val="tx1"/>
                          </a:solidFill>
                        </a:rPr>
                        <a:t>[00001000]</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05410807"/>
                  </a:ext>
                </a:extLst>
              </a:tr>
              <a:tr h="220249">
                <a:tc>
                  <a:txBody>
                    <a:bodyPr/>
                    <a:lstStyle/>
                    <a:p>
                      <a:pPr algn="r"/>
                      <a:r>
                        <a:rPr lang="en-AU" sz="1050" b="0" dirty="0" smtClean="0">
                          <a:solidFill>
                            <a:schemeClr val="tx1"/>
                          </a:solidFill>
                        </a:rPr>
                        <a:t>the</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smtClean="0">
                          <a:solidFill>
                            <a:schemeClr val="tx1"/>
                          </a:solidFill>
                        </a:rPr>
                        <a:t>=</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smtClean="0">
                          <a:solidFill>
                            <a:schemeClr val="tx1"/>
                          </a:solidFill>
                        </a:rPr>
                        <a:t>[00100000]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937547418"/>
                  </a:ext>
                </a:extLst>
              </a:tr>
              <a:tr h="220249">
                <a:tc>
                  <a:txBody>
                    <a:bodyPr/>
                    <a:lstStyle/>
                    <a:p>
                      <a:pPr algn="r"/>
                      <a:r>
                        <a:rPr lang="en-AU" sz="1050" b="0" dirty="0" smtClean="0">
                          <a:solidFill>
                            <a:schemeClr val="tx1"/>
                          </a:solidFill>
                        </a:rPr>
                        <a:t>prime</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[00000100]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050" b="0" dirty="0" smtClean="0">
                          <a:solidFill>
                            <a:schemeClr val="tx1"/>
                          </a:solidFill>
                        </a:rPr>
                        <a:t>minister</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[00000010]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r h="220249">
                <a:tc>
                  <a:txBody>
                    <a:bodyPr/>
                    <a:lstStyle/>
                    <a:p>
                      <a:pPr algn="r"/>
                      <a:r>
                        <a:rPr lang="en-AU" sz="1050" b="0" dirty="0" smtClean="0">
                          <a:solidFill>
                            <a:schemeClr val="tx1"/>
                          </a:solidFill>
                        </a:rPr>
                        <a:t>of</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smtClean="0">
                          <a:solidFill>
                            <a:schemeClr val="tx1"/>
                          </a:solidFill>
                        </a:rPr>
                        <a:t>=</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smtClean="0">
                          <a:solidFill>
                            <a:schemeClr val="tx1"/>
                          </a:solidFill>
                        </a:rPr>
                        <a:t>[00001000]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2677666"/>
                  </a:ext>
                </a:extLst>
              </a:tr>
              <a:tr h="220249">
                <a:tc>
                  <a:txBody>
                    <a:bodyPr/>
                    <a:lstStyle/>
                    <a:p>
                      <a:pPr algn="r"/>
                      <a:r>
                        <a:rPr lang="en-AU" sz="1050" b="0" dirty="0" smtClean="0">
                          <a:solidFill>
                            <a:schemeClr val="tx1"/>
                          </a:solidFill>
                        </a:rPr>
                        <a:t>Australia</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a:t>
                      </a:r>
                      <a:endParaRPr lang="en-AU" sz="105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smtClean="0">
                          <a:solidFill>
                            <a:schemeClr val="tx1"/>
                          </a:solidFill>
                        </a:rPr>
                        <a:t>[00000001]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1501734"/>
                  </a:ext>
                </a:extLst>
              </a:tr>
            </a:tbl>
          </a:graphicData>
        </a:graphic>
      </p:graphicFrame>
    </p:spTree>
    <p:extLst>
      <p:ext uri="{BB962C8B-B14F-4D97-AF65-F5344CB8AC3E}">
        <p14:creationId xmlns:p14="http://schemas.microsoft.com/office/powerpoint/2010/main" val="4064945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smtClean="0"/>
              <a:t>Embeddings: Learning Context</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6" name="Text Placeholder 5"/>
          <p:cNvSpPr>
            <a:spLocks noGrp="1"/>
          </p:cNvSpPr>
          <p:nvPr>
            <p:ph type="body" sz="quarter" idx="11"/>
          </p:nvPr>
        </p:nvSpPr>
        <p:spPr>
          <a:xfrm>
            <a:off x="463177" y="1286318"/>
            <a:ext cx="6257664" cy="433193"/>
          </a:xfrm>
        </p:spPr>
        <p:txBody>
          <a:bodyPr>
            <a:normAutofit/>
          </a:bodyPr>
          <a:lstStyle/>
          <a:p>
            <a:pPr marL="0" lvl="0" indent="0">
              <a:buNone/>
            </a:pPr>
            <a:r>
              <a:rPr lang="en-AU" b="1" dirty="0">
                <a:solidFill>
                  <a:srgbClr val="A40F6C"/>
                </a:solidFill>
              </a:rPr>
              <a:t>Representing words by their context</a:t>
            </a:r>
            <a:endParaRPr lang="en-US" dirty="0"/>
          </a:p>
        </p:txBody>
      </p:sp>
      <p:pic>
        <p:nvPicPr>
          <p:cNvPr id="9" name="Picture 8"/>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583"/>
          <a:stretch/>
        </p:blipFill>
        <p:spPr>
          <a:xfrm>
            <a:off x="1723070" y="2537749"/>
            <a:ext cx="5848309" cy="1002481"/>
          </a:xfrm>
          <a:prstGeom prst="rect">
            <a:avLst/>
          </a:prstGeom>
        </p:spPr>
      </p:pic>
      <p:sp>
        <p:nvSpPr>
          <p:cNvPr id="4" name="TextBox 3"/>
          <p:cNvSpPr txBox="1"/>
          <p:nvPr/>
        </p:nvSpPr>
        <p:spPr>
          <a:xfrm>
            <a:off x="2026222" y="1719511"/>
            <a:ext cx="4694619" cy="646331"/>
          </a:xfrm>
          <a:prstGeom prst="rect">
            <a:avLst/>
          </a:prstGeom>
          <a:noFill/>
        </p:spPr>
        <p:txBody>
          <a:bodyPr wrap="none" rtlCol="0">
            <a:spAutoFit/>
          </a:bodyPr>
          <a:lstStyle/>
          <a:p>
            <a:r>
              <a:rPr lang="en-AU" b="1" dirty="0" smtClean="0"/>
              <a:t>You shall know a word by the company it keeps</a:t>
            </a:r>
          </a:p>
          <a:p>
            <a:pPr algn="r"/>
            <a:r>
              <a:rPr lang="en-AU" i="1" dirty="0" smtClean="0"/>
              <a:t>J. R. Firth 1957</a:t>
            </a:r>
            <a:endParaRPr lang="en-AU" i="1" dirty="0"/>
          </a:p>
        </p:txBody>
      </p:sp>
      <p:graphicFrame>
        <p:nvGraphicFramePr>
          <p:cNvPr id="14" name="Table 13"/>
          <p:cNvGraphicFramePr>
            <a:graphicFrameLocks noGrp="1"/>
          </p:cNvGraphicFramePr>
          <p:nvPr>
            <p:extLst>
              <p:ext uri="{D42A27DB-BD31-4B8C-83A1-F6EECF244321}">
                <p14:modId xmlns:p14="http://schemas.microsoft.com/office/powerpoint/2010/main" val="192559594"/>
              </p:ext>
            </p:extLst>
          </p:nvPr>
        </p:nvGraphicFramePr>
        <p:xfrm>
          <a:off x="1508761" y="3863395"/>
          <a:ext cx="2262048" cy="548640"/>
        </p:xfrm>
        <a:graphic>
          <a:graphicData uri="http://schemas.openxmlformats.org/drawingml/2006/table">
            <a:tbl>
              <a:tblPr firstRow="1" bandRow="1">
                <a:tableStyleId>{5C22544A-7EE6-4342-B048-85BDC9FD1C3A}</a:tableStyleId>
              </a:tblPr>
              <a:tblGrid>
                <a:gridCol w="777239">
                  <a:extLst>
                    <a:ext uri="{9D8B030D-6E8A-4147-A177-3AD203B41FA5}">
                      <a16:colId xmlns:a16="http://schemas.microsoft.com/office/drawing/2014/main" val="3118219350"/>
                    </a:ext>
                  </a:extLst>
                </a:gridCol>
                <a:gridCol w="259080">
                  <a:extLst>
                    <a:ext uri="{9D8B030D-6E8A-4147-A177-3AD203B41FA5}">
                      <a16:colId xmlns:a16="http://schemas.microsoft.com/office/drawing/2014/main" val="2912491499"/>
                    </a:ext>
                  </a:extLst>
                </a:gridCol>
                <a:gridCol w="1225729">
                  <a:extLst>
                    <a:ext uri="{9D8B030D-6E8A-4147-A177-3AD203B41FA5}">
                      <a16:colId xmlns:a16="http://schemas.microsoft.com/office/drawing/2014/main" val="684520248"/>
                    </a:ext>
                  </a:extLst>
                </a:gridCol>
              </a:tblGrid>
              <a:tr h="220249">
                <a:tc>
                  <a:txBody>
                    <a:bodyPr/>
                    <a:lstStyle/>
                    <a:p>
                      <a:pPr algn="r"/>
                      <a:r>
                        <a:rPr lang="en-AU" sz="1200" b="0" dirty="0" smtClean="0">
                          <a:solidFill>
                            <a:schemeClr val="tx1"/>
                          </a:solidFill>
                        </a:rPr>
                        <a:t>prime</a:t>
                      </a:r>
                      <a:endParaRPr lang="en-AU"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smtClean="0">
                          <a:solidFill>
                            <a:schemeClr val="tx1"/>
                          </a:solidFill>
                        </a:rPr>
                        <a:t>=</a:t>
                      </a:r>
                      <a:endParaRPr lang="en-AU"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smtClean="0">
                          <a:solidFill>
                            <a:schemeClr val="tx1"/>
                          </a:solidFill>
                        </a:rPr>
                        <a:t>[0,0,0,0,0,1,0,0]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200" b="0" dirty="0" smtClean="0">
                          <a:solidFill>
                            <a:schemeClr val="tx1"/>
                          </a:solidFill>
                        </a:rPr>
                        <a:t>minister</a:t>
                      </a:r>
                      <a:endParaRPr lang="en-AU"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smtClean="0">
                          <a:solidFill>
                            <a:schemeClr val="tx1"/>
                          </a:solidFill>
                        </a:rPr>
                        <a:t>=</a:t>
                      </a:r>
                      <a:endParaRPr lang="en-AU" sz="1200"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smtClean="0">
                          <a:solidFill>
                            <a:schemeClr val="tx1"/>
                          </a:solidFill>
                        </a:rPr>
                        <a:t>[0,0,0,0,0,0,1,0]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68351249"/>
              </p:ext>
            </p:extLst>
          </p:nvPr>
        </p:nvGraphicFramePr>
        <p:xfrm>
          <a:off x="4837725" y="3863395"/>
          <a:ext cx="3520928" cy="548640"/>
        </p:xfrm>
        <a:graphic>
          <a:graphicData uri="http://schemas.openxmlformats.org/drawingml/2006/table">
            <a:tbl>
              <a:tblPr firstRow="1" bandRow="1">
                <a:tableStyleId>{5C22544A-7EE6-4342-B048-85BDC9FD1C3A}</a:tableStyleId>
              </a:tblPr>
              <a:tblGrid>
                <a:gridCol w="770108">
                  <a:extLst>
                    <a:ext uri="{9D8B030D-6E8A-4147-A177-3AD203B41FA5}">
                      <a16:colId xmlns:a16="http://schemas.microsoft.com/office/drawing/2014/main" val="3118219350"/>
                    </a:ext>
                  </a:extLst>
                </a:gridCol>
                <a:gridCol w="327660">
                  <a:extLst>
                    <a:ext uri="{9D8B030D-6E8A-4147-A177-3AD203B41FA5}">
                      <a16:colId xmlns:a16="http://schemas.microsoft.com/office/drawing/2014/main" val="2912491499"/>
                    </a:ext>
                  </a:extLst>
                </a:gridCol>
                <a:gridCol w="2423160">
                  <a:extLst>
                    <a:ext uri="{9D8B030D-6E8A-4147-A177-3AD203B41FA5}">
                      <a16:colId xmlns:a16="http://schemas.microsoft.com/office/drawing/2014/main" val="684520248"/>
                    </a:ext>
                  </a:extLst>
                </a:gridCol>
              </a:tblGrid>
              <a:tr h="220249">
                <a:tc>
                  <a:txBody>
                    <a:bodyPr/>
                    <a:lstStyle/>
                    <a:p>
                      <a:pPr algn="r"/>
                      <a:r>
                        <a:rPr lang="en-AU" sz="1200" b="0" dirty="0" smtClean="0">
                          <a:solidFill>
                            <a:schemeClr val="accent2"/>
                          </a:solidFill>
                        </a:rPr>
                        <a:t>prime</a:t>
                      </a:r>
                      <a:endParaRPr lang="en-AU" sz="1200" b="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smtClean="0">
                          <a:solidFill>
                            <a:schemeClr val="accent2"/>
                          </a:solidFill>
                        </a:rPr>
                        <a:t>=</a:t>
                      </a:r>
                      <a:endParaRPr lang="en-AU" sz="1200" b="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smtClean="0">
                          <a:solidFill>
                            <a:schemeClr val="accent2"/>
                          </a:solidFill>
                        </a:rPr>
                        <a:t>[-0.1, 0.1, 0.2, 0.3, 0.3, 0.4, 0.1,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200" b="0" dirty="0" smtClean="0">
                          <a:solidFill>
                            <a:schemeClr val="accent2"/>
                          </a:solidFill>
                        </a:rPr>
                        <a:t>minister</a:t>
                      </a:r>
                      <a:endParaRPr lang="en-AU" sz="1200" b="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smtClean="0">
                          <a:solidFill>
                            <a:schemeClr val="accent2"/>
                          </a:solidFill>
                        </a:rPr>
                        <a:t>=</a:t>
                      </a:r>
                      <a:endParaRPr lang="en-AU" sz="1200" b="0" dirty="0">
                        <a:solidFill>
                          <a:schemeClr val="accent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smtClean="0">
                          <a:solidFill>
                            <a:schemeClr val="accent2"/>
                          </a:solidFill>
                        </a:rPr>
                        <a:t>[-0.2,</a:t>
                      </a:r>
                      <a:r>
                        <a:rPr lang="en-AU" sz="1200" b="0" baseline="0" dirty="0" smtClean="0">
                          <a:solidFill>
                            <a:schemeClr val="accent2"/>
                          </a:solidFill>
                        </a:rPr>
                        <a:t> 0.2, 0.4, 0.2, 0.2, 0.2, 0.1, 0.6</a:t>
                      </a:r>
                      <a:r>
                        <a:rPr lang="en-AU" sz="1200" b="0" dirty="0" smtClean="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bl>
          </a:graphicData>
        </a:graphic>
      </p:graphicFrame>
      <p:cxnSp>
        <p:nvCxnSpPr>
          <p:cNvPr id="8" name="Straight Arrow Connector 7"/>
          <p:cNvCxnSpPr/>
          <p:nvPr/>
        </p:nvCxnSpPr>
        <p:spPr>
          <a:xfrm>
            <a:off x="3991553" y="4137715"/>
            <a:ext cx="624840" cy="0"/>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23778" y="4419263"/>
            <a:ext cx="1014022" cy="369332"/>
          </a:xfrm>
          <a:prstGeom prst="rect">
            <a:avLst/>
          </a:prstGeom>
          <a:noFill/>
        </p:spPr>
        <p:txBody>
          <a:bodyPr wrap="square" rtlCol="0">
            <a:spAutoFit/>
          </a:bodyPr>
          <a:lstStyle/>
          <a:p>
            <a:r>
              <a:rPr lang="en-AU" b="1" dirty="0" smtClean="0"/>
              <a:t>One-hot</a:t>
            </a:r>
            <a:endParaRPr lang="en-AU" b="1" dirty="0"/>
          </a:p>
        </p:txBody>
      </p:sp>
      <p:sp>
        <p:nvSpPr>
          <p:cNvPr id="16" name="TextBox 15"/>
          <p:cNvSpPr txBox="1"/>
          <p:nvPr/>
        </p:nvSpPr>
        <p:spPr>
          <a:xfrm>
            <a:off x="6506471" y="4412035"/>
            <a:ext cx="1424940" cy="369332"/>
          </a:xfrm>
          <a:prstGeom prst="rect">
            <a:avLst/>
          </a:prstGeom>
          <a:noFill/>
        </p:spPr>
        <p:txBody>
          <a:bodyPr wrap="square" rtlCol="0">
            <a:spAutoFit/>
          </a:bodyPr>
          <a:lstStyle/>
          <a:p>
            <a:r>
              <a:rPr lang="en-AU" b="1" dirty="0" smtClean="0">
                <a:solidFill>
                  <a:schemeClr val="accent2"/>
                </a:solidFill>
              </a:rPr>
              <a:t>Embeddings</a:t>
            </a:r>
            <a:endParaRPr lang="en-AU" b="1" dirty="0">
              <a:solidFill>
                <a:schemeClr val="accent2"/>
              </a:solidFill>
            </a:endParaRPr>
          </a:p>
        </p:txBody>
      </p:sp>
    </p:spTree>
    <p:extLst>
      <p:ext uri="{BB962C8B-B14F-4D97-AF65-F5344CB8AC3E}">
        <p14:creationId xmlns:p14="http://schemas.microsoft.com/office/powerpoint/2010/main" val="18189415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smtClean="0"/>
              <a:t>Embeddings: Power of Embeddings</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6" name="Text Placeholder 5"/>
          <p:cNvSpPr>
            <a:spLocks noGrp="1"/>
          </p:cNvSpPr>
          <p:nvPr>
            <p:ph type="body" sz="quarter" idx="11"/>
          </p:nvPr>
        </p:nvSpPr>
        <p:spPr>
          <a:xfrm>
            <a:off x="463176" y="1286318"/>
            <a:ext cx="6950075" cy="368873"/>
          </a:xfrm>
        </p:spPr>
        <p:txBody>
          <a:bodyPr>
            <a:normAutofit/>
          </a:bodyPr>
          <a:lstStyle/>
          <a:p>
            <a:pPr marL="0" lvl="0" indent="0">
              <a:buNone/>
            </a:pPr>
            <a:r>
              <a:rPr lang="en-AU" b="1" dirty="0">
                <a:solidFill>
                  <a:srgbClr val="A40F6C"/>
                </a:solidFill>
              </a:rPr>
              <a:t>Imagine doing simple math with words</a:t>
            </a:r>
            <a:endParaRPr lang="en-US" dirty="0"/>
          </a:p>
        </p:txBody>
      </p:sp>
      <p:pic>
        <p:nvPicPr>
          <p:cNvPr id="14" name="Picture 13"/>
          <p:cNvPicPr>
            <a:picLocks noChangeAspect="1"/>
          </p:cNvPicPr>
          <p:nvPr/>
        </p:nvPicPr>
        <p:blipFill>
          <a:blip r:embed="rId3"/>
          <a:stretch>
            <a:fillRect/>
          </a:stretch>
        </p:blipFill>
        <p:spPr>
          <a:xfrm>
            <a:off x="4703578" y="3077998"/>
            <a:ext cx="1869961" cy="1328491"/>
          </a:xfrm>
          <a:prstGeom prst="rect">
            <a:avLst/>
          </a:prstGeom>
        </p:spPr>
      </p:pic>
      <p:pic>
        <p:nvPicPr>
          <p:cNvPr id="15" name="Picture 2" descr="https://www.tensorflow.org/versions/r0.7/images/linear-relationships.pn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t="9343" r="38310"/>
          <a:stretch/>
        </p:blipFill>
        <p:spPr bwMode="auto">
          <a:xfrm>
            <a:off x="4703578" y="967740"/>
            <a:ext cx="3455412" cy="1780222"/>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131961" y="4736526"/>
            <a:ext cx="2742917" cy="246221"/>
          </a:xfrm>
          <a:prstGeom prst="rect">
            <a:avLst/>
          </a:prstGeom>
        </p:spPr>
        <p:txBody>
          <a:bodyPr wrap="square">
            <a:spAutoFit/>
          </a:bodyPr>
          <a:lstStyle/>
          <a:p>
            <a:r>
              <a:rPr lang="en-US" sz="1000" kern="1200" dirty="0" smtClean="0">
                <a:hlinkClick r:id="rId5"/>
              </a:rPr>
              <a:t>http</a:t>
            </a:r>
            <a:r>
              <a:rPr lang="en-US" sz="1000" kern="1200" dirty="0">
                <a:hlinkClick r:id="rId5"/>
              </a:rPr>
              <a:t>://rare-technologies.com/word2vec-tutorial</a:t>
            </a:r>
            <a:r>
              <a:rPr lang="en-US" sz="1000" kern="1200" dirty="0" smtClean="0">
                <a:hlinkClick r:id="rId5"/>
              </a:rPr>
              <a:t>/</a:t>
            </a:r>
            <a:endParaRPr lang="en-US" sz="1000" kern="1200" dirty="0"/>
          </a:p>
        </p:txBody>
      </p:sp>
      <p:sp>
        <p:nvSpPr>
          <p:cNvPr id="21" name="Content Placeholder 3"/>
          <p:cNvSpPr txBox="1">
            <a:spLocks/>
          </p:cNvSpPr>
          <p:nvPr/>
        </p:nvSpPr>
        <p:spPr>
          <a:xfrm>
            <a:off x="463175" y="2348238"/>
            <a:ext cx="3400165" cy="1296143"/>
          </a:xfrm>
          <a:prstGeom prst="rect">
            <a:avLst/>
          </a:prstGeom>
        </p:spPr>
        <p:txBody>
          <a:bodyPr>
            <a:normAutofit fontScale="92500"/>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000" dirty="0" smtClean="0"/>
              <a:t>“A </a:t>
            </a:r>
            <a:r>
              <a:rPr lang="en-AU" sz="2000" dirty="0"/>
              <a:t>is to B as C is to </a:t>
            </a:r>
            <a:r>
              <a:rPr lang="en-AU" sz="2000" dirty="0" smtClean="0"/>
              <a:t>D” </a:t>
            </a:r>
            <a:r>
              <a:rPr lang="en-AU" sz="2000" dirty="0" smtClean="0"/>
              <a:t>tasks</a:t>
            </a:r>
          </a:p>
          <a:p>
            <a:pPr marL="0" indent="0" algn="ctr">
              <a:buNone/>
            </a:pPr>
            <a:endParaRPr lang="en-AU" sz="2000" dirty="0" smtClean="0"/>
          </a:p>
          <a:p>
            <a:pPr marL="0" indent="0" algn="ctr">
              <a:buNone/>
            </a:pPr>
            <a:r>
              <a:rPr lang="en-AU" sz="2000" dirty="0" smtClean="0"/>
              <a:t>-</a:t>
            </a:r>
            <a:r>
              <a:rPr lang="en-AU" sz="2000" dirty="0" err="1" smtClean="0"/>
              <a:t>word</a:t>
            </a:r>
            <a:r>
              <a:rPr lang="en-AU" sz="2000" baseline="-25000" dirty="0" err="1" smtClean="0"/>
              <a:t>A</a:t>
            </a:r>
            <a:r>
              <a:rPr lang="en-AU" sz="2000" dirty="0" smtClean="0"/>
              <a:t> – </a:t>
            </a:r>
            <a:r>
              <a:rPr lang="en-AU" sz="2000" dirty="0" err="1" smtClean="0"/>
              <a:t>word</a:t>
            </a:r>
            <a:r>
              <a:rPr lang="en-AU" sz="2000" baseline="-25000" dirty="0" err="1" smtClean="0"/>
              <a:t>B</a:t>
            </a:r>
            <a:r>
              <a:rPr lang="en-AU" sz="2000" dirty="0" smtClean="0"/>
              <a:t> – </a:t>
            </a:r>
            <a:r>
              <a:rPr lang="en-AU" sz="2000" dirty="0" err="1" smtClean="0"/>
              <a:t>word</a:t>
            </a:r>
            <a:r>
              <a:rPr lang="en-AU" sz="2000" baseline="-25000" dirty="0" err="1" smtClean="0"/>
              <a:t>C</a:t>
            </a:r>
            <a:r>
              <a:rPr lang="en-AU" sz="2000" dirty="0"/>
              <a:t> ≅ </a:t>
            </a:r>
            <a:r>
              <a:rPr lang="en-AU" sz="2000" dirty="0" smtClean="0"/>
              <a:t>word</a:t>
            </a:r>
            <a:endParaRPr lang="en-AU" sz="2000" baseline="-25000" dirty="0" smtClean="0"/>
          </a:p>
        </p:txBody>
      </p:sp>
      <p:pic>
        <p:nvPicPr>
          <p:cNvPr id="9" name="Picture 2" descr="https://www.tensorflow.org/versions/r0.7/images/linear-relationships.pn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67849"/>
          <a:stretch/>
        </p:blipFill>
        <p:spPr bwMode="auto">
          <a:xfrm>
            <a:off x="6743438" y="2937856"/>
            <a:ext cx="1519962" cy="16574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580809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smtClean="0"/>
              <a:t>Embeddings: Analogy Task Examples</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6" name="Text Placeholder 5"/>
          <p:cNvSpPr>
            <a:spLocks noGrp="1"/>
          </p:cNvSpPr>
          <p:nvPr>
            <p:ph type="body" sz="quarter" idx="11"/>
          </p:nvPr>
        </p:nvSpPr>
        <p:spPr>
          <a:xfrm>
            <a:off x="463176" y="1286318"/>
            <a:ext cx="6950075" cy="313169"/>
          </a:xfrm>
        </p:spPr>
        <p:txBody>
          <a:bodyPr>
            <a:normAutofit/>
          </a:bodyPr>
          <a:lstStyle/>
          <a:p>
            <a:pPr marL="0" indent="0">
              <a:buNone/>
            </a:pPr>
            <a:r>
              <a:rPr lang="en-AU" b="1" dirty="0">
                <a:solidFill>
                  <a:srgbClr val="A40F6C"/>
                </a:solidFill>
              </a:rPr>
              <a:t>“A is to B as C is to D” tasks</a:t>
            </a:r>
            <a:endParaRPr lang="en-US" b="1" dirty="0">
              <a:solidFill>
                <a:srgbClr val="A40F6C"/>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886390634"/>
              </p:ext>
            </p:extLst>
          </p:nvPr>
        </p:nvGraphicFramePr>
        <p:xfrm>
          <a:off x="1248113" y="1825881"/>
          <a:ext cx="7307580" cy="2731770"/>
        </p:xfrm>
        <a:graphic>
          <a:graphicData uri="http://schemas.openxmlformats.org/drawingml/2006/table">
            <a:tbl>
              <a:tblPr firstRow="1" bandRow="1">
                <a:tableStyleId>{5C22544A-7EE6-4342-B048-85BDC9FD1C3A}</a:tableStyleId>
              </a:tblPr>
              <a:tblGrid>
                <a:gridCol w="2394247">
                  <a:extLst>
                    <a:ext uri="{9D8B030D-6E8A-4147-A177-3AD203B41FA5}">
                      <a16:colId xmlns:a16="http://schemas.microsoft.com/office/drawing/2014/main" val="1788266860"/>
                    </a:ext>
                  </a:extLst>
                </a:gridCol>
                <a:gridCol w="2299673">
                  <a:extLst>
                    <a:ext uri="{9D8B030D-6E8A-4147-A177-3AD203B41FA5}">
                      <a16:colId xmlns:a16="http://schemas.microsoft.com/office/drawing/2014/main" val="2353379610"/>
                    </a:ext>
                  </a:extLst>
                </a:gridCol>
                <a:gridCol w="2613660">
                  <a:extLst>
                    <a:ext uri="{9D8B030D-6E8A-4147-A177-3AD203B41FA5}">
                      <a16:colId xmlns:a16="http://schemas.microsoft.com/office/drawing/2014/main" val="2967088103"/>
                    </a:ext>
                  </a:extLst>
                </a:gridCol>
              </a:tblGrid>
              <a:tr h="370840">
                <a:tc>
                  <a:txBody>
                    <a:bodyPr/>
                    <a:lstStyle/>
                    <a:p>
                      <a:pPr algn="l">
                        <a:lnSpc>
                          <a:spcPct val="150000"/>
                        </a:lnSpc>
                      </a:pPr>
                      <a:r>
                        <a:rPr lang="en-AU" sz="1050" dirty="0" smtClean="0">
                          <a:solidFill>
                            <a:schemeClr val="tx1"/>
                          </a:solidFill>
                        </a:rPr>
                        <a:t>groom bride husband wife</a:t>
                      </a:r>
                    </a:p>
                    <a:p>
                      <a:pPr algn="l">
                        <a:lnSpc>
                          <a:spcPct val="150000"/>
                        </a:lnSpc>
                      </a:pPr>
                      <a:r>
                        <a:rPr lang="en-AU" sz="1050" dirty="0" smtClean="0">
                          <a:solidFill>
                            <a:schemeClr val="tx1"/>
                          </a:solidFill>
                        </a:rPr>
                        <a:t>groom</a:t>
                      </a:r>
                      <a:r>
                        <a:rPr lang="en-AU" sz="1050" baseline="0" dirty="0" smtClean="0">
                          <a:solidFill>
                            <a:schemeClr val="tx1"/>
                          </a:solidFill>
                        </a:rPr>
                        <a:t> bride king queen</a:t>
                      </a:r>
                    </a:p>
                    <a:p>
                      <a:pPr algn="l">
                        <a:lnSpc>
                          <a:spcPct val="150000"/>
                        </a:lnSpc>
                      </a:pPr>
                      <a:r>
                        <a:rPr lang="en-AU" sz="1050" dirty="0" smtClean="0">
                          <a:solidFill>
                            <a:schemeClr val="tx1"/>
                          </a:solidFill>
                        </a:rPr>
                        <a:t>groom</a:t>
                      </a:r>
                      <a:r>
                        <a:rPr lang="en-AU" sz="1050" baseline="0" dirty="0" smtClean="0">
                          <a:solidFill>
                            <a:schemeClr val="tx1"/>
                          </a:solidFill>
                        </a:rPr>
                        <a:t> bride man woman</a:t>
                      </a:r>
                    </a:p>
                    <a:p>
                      <a:pPr algn="l">
                        <a:lnSpc>
                          <a:spcPct val="150000"/>
                        </a:lnSpc>
                      </a:pPr>
                      <a:r>
                        <a:rPr lang="en-AU" sz="1050" dirty="0" smtClean="0">
                          <a:solidFill>
                            <a:schemeClr val="tx1"/>
                          </a:solidFill>
                        </a:rPr>
                        <a:t>groom</a:t>
                      </a:r>
                      <a:r>
                        <a:rPr lang="en-AU" sz="1050" baseline="0" dirty="0" smtClean="0">
                          <a:solidFill>
                            <a:schemeClr val="tx1"/>
                          </a:solidFill>
                        </a:rPr>
                        <a:t> bride nephew niece</a:t>
                      </a:r>
                    </a:p>
                    <a:p>
                      <a:pPr algn="l">
                        <a:lnSpc>
                          <a:spcPct val="150000"/>
                        </a:lnSpc>
                      </a:pPr>
                      <a:r>
                        <a:rPr lang="en-AU" sz="1050" dirty="0" smtClean="0">
                          <a:solidFill>
                            <a:schemeClr val="tx1"/>
                          </a:solidFill>
                        </a:rPr>
                        <a:t>groom</a:t>
                      </a:r>
                      <a:r>
                        <a:rPr lang="en-AU" sz="1050" baseline="0" dirty="0" smtClean="0">
                          <a:solidFill>
                            <a:schemeClr val="tx1"/>
                          </a:solidFill>
                        </a:rPr>
                        <a:t> bride policeman policewoman</a:t>
                      </a:r>
                    </a:p>
                    <a:p>
                      <a:pPr algn="l">
                        <a:lnSpc>
                          <a:spcPct val="150000"/>
                        </a:lnSpc>
                      </a:pPr>
                      <a:r>
                        <a:rPr lang="en-AU" sz="1050" dirty="0" smtClean="0">
                          <a:solidFill>
                            <a:schemeClr val="tx1"/>
                          </a:solidFill>
                        </a:rPr>
                        <a:t>groom</a:t>
                      </a:r>
                      <a:r>
                        <a:rPr lang="en-AU" sz="1050" baseline="0" dirty="0" smtClean="0">
                          <a:solidFill>
                            <a:schemeClr val="tx1"/>
                          </a:solidFill>
                        </a:rPr>
                        <a:t> bride prince princess</a:t>
                      </a:r>
                      <a:endParaRPr lang="en-AU" sz="105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AU" sz="1050" dirty="0" smtClean="0">
                          <a:solidFill>
                            <a:schemeClr val="tx1"/>
                          </a:solidFill>
                        </a:rPr>
                        <a:t>Athens Greece Baghdad</a:t>
                      </a:r>
                      <a:r>
                        <a:rPr lang="en-AU" sz="1050" baseline="0" dirty="0" smtClean="0">
                          <a:solidFill>
                            <a:schemeClr val="tx1"/>
                          </a:solidFill>
                        </a:rPr>
                        <a:t> Iraq</a:t>
                      </a:r>
                    </a:p>
                    <a:p>
                      <a:pPr algn="l">
                        <a:lnSpc>
                          <a:spcPct val="150000"/>
                        </a:lnSpc>
                      </a:pPr>
                      <a:r>
                        <a:rPr lang="en-AU" sz="1050" baseline="0" dirty="0" smtClean="0">
                          <a:solidFill>
                            <a:schemeClr val="tx1"/>
                          </a:solidFill>
                        </a:rPr>
                        <a:t>Athens Greece Bangkok Thailand</a:t>
                      </a:r>
                    </a:p>
                    <a:p>
                      <a:pPr algn="l">
                        <a:lnSpc>
                          <a:spcPct val="150000"/>
                        </a:lnSpc>
                      </a:pPr>
                      <a:r>
                        <a:rPr lang="en-AU" sz="1050" baseline="0" dirty="0" smtClean="0">
                          <a:solidFill>
                            <a:schemeClr val="tx1"/>
                          </a:solidFill>
                        </a:rPr>
                        <a:t>Athens Greece Beijing China</a:t>
                      </a:r>
                    </a:p>
                    <a:p>
                      <a:pPr algn="l">
                        <a:lnSpc>
                          <a:spcPct val="150000"/>
                        </a:lnSpc>
                      </a:pPr>
                      <a:r>
                        <a:rPr lang="en-AU" sz="1050" baseline="0" dirty="0" smtClean="0">
                          <a:solidFill>
                            <a:schemeClr val="tx1"/>
                          </a:solidFill>
                        </a:rPr>
                        <a:t>Athens Greece Berlin Germany</a:t>
                      </a:r>
                    </a:p>
                    <a:p>
                      <a:pPr algn="l">
                        <a:lnSpc>
                          <a:spcPct val="150000"/>
                        </a:lnSpc>
                      </a:pPr>
                      <a:r>
                        <a:rPr lang="en-AU" sz="1050" baseline="0" dirty="0" smtClean="0">
                          <a:solidFill>
                            <a:schemeClr val="tx1"/>
                          </a:solidFill>
                        </a:rPr>
                        <a:t>Athens Greece Bern Switzerland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AU" sz="1050" dirty="0" smtClean="0">
                          <a:solidFill>
                            <a:schemeClr val="tx1"/>
                          </a:solidFill>
                        </a:rPr>
                        <a:t>short</a:t>
                      </a:r>
                      <a:r>
                        <a:rPr lang="en-AU" sz="1050" dirty="0" smtClean="0">
                          <a:solidFill>
                            <a:schemeClr val="tx1"/>
                          </a:solidFill>
                        </a:rPr>
                        <a:t> shorter small</a:t>
                      </a:r>
                      <a:r>
                        <a:rPr lang="en-AU" sz="1050" baseline="0" dirty="0" smtClean="0">
                          <a:solidFill>
                            <a:schemeClr val="tx1"/>
                          </a:solidFill>
                        </a:rPr>
                        <a:t> smaller</a:t>
                      </a:r>
                      <a:endParaRPr lang="en-AU" sz="1050" dirty="0" smtClean="0">
                        <a:solidFill>
                          <a:schemeClr val="tx1"/>
                        </a:solidFill>
                      </a:endParaRPr>
                    </a:p>
                    <a:p>
                      <a:pPr algn="l">
                        <a:lnSpc>
                          <a:spcPct val="150000"/>
                        </a:lnSpc>
                      </a:pPr>
                      <a:r>
                        <a:rPr lang="en-AU" sz="1050" dirty="0" smtClean="0">
                          <a:solidFill>
                            <a:schemeClr val="tx1"/>
                          </a:solidFill>
                        </a:rPr>
                        <a:t>short shorter smart</a:t>
                      </a:r>
                      <a:r>
                        <a:rPr lang="en-AU" sz="1050" baseline="0" dirty="0" smtClean="0">
                          <a:solidFill>
                            <a:schemeClr val="tx1"/>
                          </a:solidFill>
                        </a:rPr>
                        <a:t> smarter</a:t>
                      </a:r>
                      <a:endParaRPr lang="en-AU" sz="1050" dirty="0" smtClean="0">
                        <a:solidFill>
                          <a:schemeClr val="tx1"/>
                        </a:solidFill>
                      </a:endParaRPr>
                    </a:p>
                    <a:p>
                      <a:pPr algn="l">
                        <a:lnSpc>
                          <a:spcPct val="150000"/>
                        </a:lnSpc>
                      </a:pPr>
                      <a:r>
                        <a:rPr lang="en-AU" sz="1050" dirty="0" smtClean="0">
                          <a:solidFill>
                            <a:schemeClr val="tx1"/>
                          </a:solidFill>
                        </a:rPr>
                        <a:t>short shorter strong</a:t>
                      </a:r>
                      <a:r>
                        <a:rPr lang="en-AU" sz="1050" baseline="0" dirty="0" smtClean="0">
                          <a:solidFill>
                            <a:schemeClr val="tx1"/>
                          </a:solidFill>
                        </a:rPr>
                        <a:t> stronger</a:t>
                      </a:r>
                      <a:endParaRPr lang="en-AU" sz="1050" dirty="0" smtClean="0">
                        <a:solidFill>
                          <a:schemeClr val="tx1"/>
                        </a:solidFill>
                      </a:endParaRPr>
                    </a:p>
                    <a:p>
                      <a:pPr algn="l">
                        <a:lnSpc>
                          <a:spcPct val="150000"/>
                        </a:lnSpc>
                      </a:pPr>
                      <a:r>
                        <a:rPr lang="en-AU" sz="1050" dirty="0" smtClean="0">
                          <a:solidFill>
                            <a:schemeClr val="tx1"/>
                          </a:solidFill>
                        </a:rPr>
                        <a:t>short shorter tall</a:t>
                      </a:r>
                      <a:r>
                        <a:rPr lang="en-AU" sz="1050" baseline="0" dirty="0" smtClean="0">
                          <a:solidFill>
                            <a:schemeClr val="tx1"/>
                          </a:solidFill>
                        </a:rPr>
                        <a:t> taller</a:t>
                      </a:r>
                      <a:endParaRPr lang="en-AU" sz="1050" dirty="0" smtClean="0">
                        <a:solidFill>
                          <a:schemeClr val="tx1"/>
                        </a:solidFill>
                      </a:endParaRPr>
                    </a:p>
                    <a:p>
                      <a:pPr algn="l">
                        <a:lnSpc>
                          <a:spcPct val="150000"/>
                        </a:lnSpc>
                      </a:pPr>
                      <a:r>
                        <a:rPr lang="en-AU" sz="1050" dirty="0" smtClean="0">
                          <a:solidFill>
                            <a:schemeClr val="tx1"/>
                          </a:solidFill>
                        </a:rPr>
                        <a:t>short shorter tight</a:t>
                      </a:r>
                      <a:r>
                        <a:rPr lang="en-AU" sz="1050" baseline="0" dirty="0" smtClean="0">
                          <a:solidFill>
                            <a:schemeClr val="tx1"/>
                          </a:solidFill>
                        </a:rPr>
                        <a:t> tighter</a:t>
                      </a:r>
                      <a:endParaRPr lang="en-AU" sz="1050" dirty="0" smtClean="0">
                        <a:solidFill>
                          <a:schemeClr val="tx1"/>
                        </a:solidFill>
                      </a:endParaRPr>
                    </a:p>
                    <a:p>
                      <a:pPr algn="l">
                        <a:lnSpc>
                          <a:spcPct val="150000"/>
                        </a:lnSpc>
                      </a:pPr>
                      <a:r>
                        <a:rPr lang="en-AU" sz="1050" dirty="0" smtClean="0">
                          <a:solidFill>
                            <a:schemeClr val="tx1"/>
                          </a:solidFill>
                        </a:rPr>
                        <a:t>short shorter tough tougher</a:t>
                      </a:r>
                    </a:p>
                    <a:p>
                      <a:pPr algn="l">
                        <a:lnSpc>
                          <a:spcPct val="150000"/>
                        </a:lnSpc>
                      </a:pPr>
                      <a:r>
                        <a:rPr lang="en-AU" sz="1050" dirty="0" smtClean="0">
                          <a:solidFill>
                            <a:schemeClr val="tx1"/>
                          </a:solidFill>
                        </a:rPr>
                        <a:t>short shorter warm warmer</a:t>
                      </a:r>
                    </a:p>
                    <a:p>
                      <a:pPr algn="l">
                        <a:lnSpc>
                          <a:spcPct val="150000"/>
                        </a:lnSpc>
                      </a:pPr>
                      <a:r>
                        <a:rPr lang="en-AU" sz="1050" dirty="0" smtClean="0">
                          <a:solidFill>
                            <a:schemeClr val="tx1"/>
                          </a:solidFill>
                        </a:rPr>
                        <a:t>short shorter weak</a:t>
                      </a:r>
                      <a:r>
                        <a:rPr lang="en-AU" sz="1050" baseline="0" dirty="0" smtClean="0">
                          <a:solidFill>
                            <a:schemeClr val="tx1"/>
                          </a:solidFill>
                        </a:rPr>
                        <a:t> </a:t>
                      </a:r>
                      <a:r>
                        <a:rPr lang="en-AU" sz="1050" dirty="0" smtClean="0">
                          <a:solidFill>
                            <a:schemeClr val="tx1"/>
                          </a:solidFill>
                        </a:rPr>
                        <a:t>weaker</a:t>
                      </a:r>
                    </a:p>
                    <a:p>
                      <a:pPr algn="l">
                        <a:lnSpc>
                          <a:spcPct val="150000"/>
                        </a:lnSpc>
                      </a:pPr>
                      <a:r>
                        <a:rPr lang="en-AU" sz="1050" dirty="0" smtClean="0">
                          <a:solidFill>
                            <a:schemeClr val="tx1"/>
                          </a:solidFill>
                        </a:rPr>
                        <a:t>short shorter wide wider</a:t>
                      </a:r>
                    </a:p>
                    <a:p>
                      <a:pPr algn="l">
                        <a:lnSpc>
                          <a:spcPct val="150000"/>
                        </a:lnSpc>
                      </a:pPr>
                      <a:r>
                        <a:rPr lang="en-AU" sz="1050" dirty="0" smtClean="0">
                          <a:solidFill>
                            <a:schemeClr val="tx1"/>
                          </a:solidFill>
                        </a:rPr>
                        <a:t>short shorter young younger</a:t>
                      </a:r>
                    </a:p>
                    <a:p>
                      <a:pPr algn="l">
                        <a:lnSpc>
                          <a:spcPct val="150000"/>
                        </a:lnSpc>
                      </a:pPr>
                      <a:r>
                        <a:rPr lang="en-AU" sz="1050" dirty="0" smtClean="0">
                          <a:solidFill>
                            <a:schemeClr val="tx1"/>
                          </a:solidFill>
                        </a:rPr>
                        <a:t>short shorter bad worse</a:t>
                      </a:r>
                      <a:endParaRPr lang="en-AU" sz="105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7886636"/>
                  </a:ext>
                </a:extLst>
              </a:tr>
            </a:tbl>
          </a:graphicData>
        </a:graphic>
      </p:graphicFrame>
    </p:spTree>
    <p:extLst>
      <p:ext uri="{BB962C8B-B14F-4D97-AF65-F5344CB8AC3E}">
        <p14:creationId xmlns:p14="http://schemas.microsoft.com/office/powerpoint/2010/main" val="18211713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smtClean="0"/>
              <a:t>Embeddings: Techniques</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6" name="Text Placeholder 5"/>
          <p:cNvSpPr>
            <a:spLocks noGrp="1"/>
          </p:cNvSpPr>
          <p:nvPr>
            <p:ph type="body" sz="quarter" idx="11"/>
          </p:nvPr>
        </p:nvSpPr>
        <p:spPr>
          <a:xfrm>
            <a:off x="463176" y="1286319"/>
            <a:ext cx="6950075" cy="374842"/>
          </a:xfrm>
        </p:spPr>
        <p:txBody>
          <a:bodyPr>
            <a:normAutofit/>
          </a:bodyPr>
          <a:lstStyle/>
          <a:p>
            <a:pPr marL="0" indent="0">
              <a:buNone/>
            </a:pPr>
            <a:r>
              <a:rPr lang="en-AU" b="1" dirty="0">
                <a:solidFill>
                  <a:srgbClr val="A40F6C"/>
                </a:solidFill>
              </a:rPr>
              <a:t>Many ways of obtaining word vectors</a:t>
            </a:r>
            <a:endParaRPr lang="en-US" b="1" dirty="0">
              <a:solidFill>
                <a:srgbClr val="A40F6C"/>
              </a:solidFill>
            </a:endParaRPr>
          </a:p>
        </p:txBody>
      </p:sp>
      <p:pic>
        <p:nvPicPr>
          <p:cNvPr id="13" name="Picture 12"/>
          <p:cNvPicPr>
            <a:picLocks noChangeAspect="1"/>
          </p:cNvPicPr>
          <p:nvPr/>
        </p:nvPicPr>
        <p:blipFill>
          <a:blip r:embed="rId3">
            <a:clrChange>
              <a:clrFrom>
                <a:srgbClr val="FFFFFF"/>
              </a:clrFrom>
              <a:clrTo>
                <a:srgbClr val="FFFFFF">
                  <a:alpha val="0"/>
                </a:srgbClr>
              </a:clrTo>
            </a:clrChange>
          </a:blip>
          <a:stretch>
            <a:fillRect/>
          </a:stretch>
        </p:blipFill>
        <p:spPr>
          <a:xfrm>
            <a:off x="386418" y="1735086"/>
            <a:ext cx="6582113" cy="2873700"/>
          </a:xfrm>
          <a:prstGeom prst="rect">
            <a:avLst/>
          </a:prstGeom>
        </p:spPr>
      </p:pic>
      <p:sp>
        <p:nvSpPr>
          <p:cNvPr id="2" name="TextBox 1"/>
          <p:cNvSpPr txBox="1"/>
          <p:nvPr/>
        </p:nvSpPr>
        <p:spPr>
          <a:xfrm>
            <a:off x="6438900" y="1473740"/>
            <a:ext cx="2383493" cy="646331"/>
          </a:xfrm>
          <a:prstGeom prst="rect">
            <a:avLst/>
          </a:prstGeom>
          <a:noFill/>
        </p:spPr>
        <p:txBody>
          <a:bodyPr wrap="square" rtlCol="0">
            <a:spAutoFit/>
          </a:bodyPr>
          <a:lstStyle/>
          <a:p>
            <a:r>
              <a:rPr lang="en-AU" b="1" dirty="0" smtClean="0">
                <a:solidFill>
                  <a:schemeClr val="accent6"/>
                </a:solidFill>
              </a:rPr>
              <a:t>New techniques being developed every year!</a:t>
            </a:r>
            <a:endParaRPr lang="en-AU" b="1" dirty="0">
              <a:solidFill>
                <a:schemeClr val="accent6"/>
              </a:solidFill>
            </a:endParaRPr>
          </a:p>
        </p:txBody>
      </p:sp>
    </p:spTree>
    <p:extLst>
      <p:ext uri="{BB962C8B-B14F-4D97-AF65-F5344CB8AC3E}">
        <p14:creationId xmlns:p14="http://schemas.microsoft.com/office/powerpoint/2010/main" val="577573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smtClean="0"/>
              <a:t>Embeddings: Word2Vec(tor)</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Word2Vec (</a:t>
            </a:r>
            <a:r>
              <a:rPr lang="en-AU" b="1" dirty="0" err="1">
                <a:solidFill>
                  <a:srgbClr val="A40F6C"/>
                </a:solidFill>
              </a:rPr>
              <a:t>Mikolov</a:t>
            </a:r>
            <a:r>
              <a:rPr lang="en-AU" b="1" dirty="0">
                <a:solidFill>
                  <a:srgbClr val="A40F6C"/>
                </a:solidFill>
              </a:rPr>
              <a:t> </a:t>
            </a:r>
            <a:r>
              <a:rPr lang="en-AU" b="1" i="1" dirty="0">
                <a:solidFill>
                  <a:srgbClr val="A40F6C"/>
                </a:solidFill>
              </a:rPr>
              <a:t>et al.</a:t>
            </a:r>
            <a:r>
              <a:rPr lang="en-AU" b="1" dirty="0">
                <a:solidFill>
                  <a:srgbClr val="A40F6C"/>
                </a:solidFill>
              </a:rPr>
              <a:t> 2013)</a:t>
            </a:r>
            <a:endParaRPr lang="en-US" b="1" dirty="0">
              <a:solidFill>
                <a:srgbClr val="A40F6C"/>
              </a:solidFill>
            </a:endParaRPr>
          </a:p>
        </p:txBody>
      </p:sp>
      <p:sp>
        <p:nvSpPr>
          <p:cNvPr id="4" name="Rectangle 3"/>
          <p:cNvSpPr/>
          <p:nvPr/>
        </p:nvSpPr>
        <p:spPr>
          <a:xfrm>
            <a:off x="463176" y="1721490"/>
            <a:ext cx="8303931" cy="1600438"/>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For learning word </a:t>
            </a:r>
            <a:r>
              <a:rPr lang="en-AU" sz="1400" dirty="0" smtClean="0">
                <a:solidFill>
                  <a:srgbClr val="0F1137"/>
                </a:solidFill>
              </a:rPr>
              <a:t>representations</a:t>
            </a:r>
            <a:r>
              <a:rPr lang="en-AU" sz="1400" dirty="0">
                <a:solidFill>
                  <a:srgbClr val="0F1137"/>
                </a:solidFill>
              </a:rPr>
              <a:t> </a:t>
            </a:r>
            <a:r>
              <a:rPr lang="en-AU" sz="1400" dirty="0" smtClean="0">
                <a:solidFill>
                  <a:srgbClr val="0F1137"/>
                </a:solidFill>
              </a:rPr>
              <a:t>u</a:t>
            </a:r>
            <a:r>
              <a:rPr lang="en-AU" sz="1400" dirty="0" smtClean="0">
                <a:solidFill>
                  <a:srgbClr val="0F1137"/>
                </a:solidFill>
              </a:rPr>
              <a:t>sing </a:t>
            </a:r>
            <a:r>
              <a:rPr lang="en-AU" sz="1400" dirty="0">
                <a:solidFill>
                  <a:srgbClr val="0F1137"/>
                </a:solidFill>
              </a:rPr>
              <a:t>a shallow neural </a:t>
            </a:r>
            <a:r>
              <a:rPr lang="en-AU" sz="1400" dirty="0" smtClean="0">
                <a:solidFill>
                  <a:srgbClr val="0F1137"/>
                </a:solidFill>
              </a:rPr>
              <a:t>network</a:t>
            </a:r>
            <a:endParaRPr lang="en-AU" sz="1400" dirty="0">
              <a:solidFill>
                <a:srgbClr val="0F1137"/>
              </a:solidFill>
            </a:endParaRPr>
          </a:p>
          <a:p>
            <a:pPr marL="342900" indent="-342900">
              <a:spcBef>
                <a:spcPct val="20000"/>
              </a:spcBef>
              <a:buClr>
                <a:srgbClr val="A40F6C"/>
              </a:buClr>
              <a:buFont typeface="Arial"/>
              <a:buChar char="•"/>
            </a:pPr>
            <a:r>
              <a:rPr lang="en-AU" sz="1400" dirty="0" smtClean="0">
                <a:solidFill>
                  <a:srgbClr val="0F1137"/>
                </a:solidFill>
              </a:rPr>
              <a:t>No </a:t>
            </a:r>
            <a:r>
              <a:rPr lang="en-AU" sz="1400" dirty="0">
                <a:solidFill>
                  <a:srgbClr val="0F1137"/>
                </a:solidFill>
              </a:rPr>
              <a:t>shared parameters across the </a:t>
            </a:r>
            <a:r>
              <a:rPr lang="en-AU" sz="1400" dirty="0" smtClean="0">
                <a:solidFill>
                  <a:srgbClr val="0F1137"/>
                </a:solidFill>
              </a:rPr>
              <a:t>network</a:t>
            </a: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Fast </a:t>
            </a:r>
            <a:r>
              <a:rPr lang="en-AU" sz="1400" dirty="0" smtClean="0">
                <a:solidFill>
                  <a:srgbClr val="0F1137"/>
                </a:solidFill>
              </a:rPr>
              <a:t>training</a:t>
            </a:r>
          </a:p>
          <a:p>
            <a:pPr marL="800100" lvl="1" indent="-342900">
              <a:spcBef>
                <a:spcPct val="20000"/>
              </a:spcBef>
              <a:buClr>
                <a:srgbClr val="A40F6C"/>
              </a:buClr>
              <a:buFont typeface="Arial"/>
              <a:buChar char="•"/>
            </a:pPr>
            <a:r>
              <a:rPr lang="en-AU" sz="1400" dirty="0" smtClean="0">
                <a:solidFill>
                  <a:srgbClr val="0F1137"/>
                </a:solidFill>
              </a:rPr>
              <a:t>Training </a:t>
            </a:r>
            <a:r>
              <a:rPr lang="en-AU" sz="1400" dirty="0">
                <a:solidFill>
                  <a:srgbClr val="0F1137"/>
                </a:solidFill>
              </a:rPr>
              <a:t>over Wikipedia snapshot (about 1 billion words) with 50 dimensions takes only 4 </a:t>
            </a:r>
            <a:r>
              <a:rPr lang="en-AU" sz="1400" dirty="0" smtClean="0">
                <a:solidFill>
                  <a:srgbClr val="0F1137"/>
                </a:solidFill>
              </a:rPr>
              <a:t>hours</a:t>
            </a:r>
            <a:endParaRPr lang="en-AU" sz="1400" dirty="0">
              <a:solidFill>
                <a:srgbClr val="0F1137"/>
              </a:solidFill>
            </a:endParaRPr>
          </a:p>
          <a:p>
            <a:pPr marL="342900" indent="-342900">
              <a:spcBef>
                <a:spcPct val="20000"/>
              </a:spcBef>
              <a:buClr>
                <a:srgbClr val="A40F6C"/>
              </a:buClr>
              <a:buFont typeface="Arial"/>
              <a:buChar char="•"/>
            </a:pPr>
            <a:r>
              <a:rPr lang="en-AU" sz="1400" dirty="0" smtClean="0">
                <a:solidFill>
                  <a:srgbClr val="0F1137"/>
                </a:solidFill>
              </a:rPr>
              <a:t>Strong representations – previous state-of-the-art </a:t>
            </a:r>
            <a:r>
              <a:rPr lang="en-AU" sz="1400" dirty="0">
                <a:solidFill>
                  <a:srgbClr val="0F1137"/>
                </a:solidFill>
              </a:rPr>
              <a:t>performance</a:t>
            </a:r>
            <a:r>
              <a:rPr lang="en-AU" sz="1400" dirty="0" smtClean="0">
                <a:solidFill>
                  <a:srgbClr val="0F1137"/>
                </a:solidFill>
              </a:rPr>
              <a:t>.</a:t>
            </a:r>
          </a:p>
          <a:p>
            <a:pPr marL="342900" indent="-342900">
              <a:spcBef>
                <a:spcPct val="20000"/>
              </a:spcBef>
              <a:buClr>
                <a:srgbClr val="A40F6C"/>
              </a:buClr>
              <a:buFont typeface="Arial"/>
              <a:buChar char="•"/>
            </a:pPr>
            <a:r>
              <a:rPr lang="en-AU" sz="1400" dirty="0" smtClean="0">
                <a:solidFill>
                  <a:srgbClr val="0F1137"/>
                </a:solidFill>
              </a:rPr>
              <a:t>Learned </a:t>
            </a:r>
            <a:r>
              <a:rPr lang="en-AU" sz="1400" dirty="0">
                <a:solidFill>
                  <a:srgbClr val="0F1137"/>
                </a:solidFill>
              </a:rPr>
              <a:t>word embedding vectors can be represented as linear </a:t>
            </a:r>
            <a:r>
              <a:rPr lang="en-AU" sz="1400" dirty="0" smtClean="0">
                <a:solidFill>
                  <a:srgbClr val="0F1137"/>
                </a:solidFill>
              </a:rPr>
              <a:t>translations</a:t>
            </a:r>
            <a:r>
              <a:rPr lang="en-AU" sz="1400" dirty="0">
                <a:solidFill>
                  <a:srgbClr val="0F1137"/>
                </a:solidFill>
              </a:rPr>
              <a:t> </a:t>
            </a:r>
            <a:r>
              <a:rPr lang="en-AU" sz="1400" dirty="0" smtClean="0">
                <a:solidFill>
                  <a:srgbClr val="0F1137"/>
                </a:solidFill>
              </a:rPr>
              <a:t>etc.</a:t>
            </a:r>
            <a:endParaRPr lang="en-AU" sz="1400" dirty="0">
              <a:solidFill>
                <a:srgbClr val="0F1137"/>
              </a:solidFill>
            </a:endParaRPr>
          </a:p>
        </p:txBody>
      </p:sp>
      <p:sp>
        <p:nvSpPr>
          <p:cNvPr id="2" name="TextBox 1"/>
          <p:cNvSpPr txBox="1"/>
          <p:nvPr/>
        </p:nvSpPr>
        <p:spPr>
          <a:xfrm>
            <a:off x="2149273" y="3691721"/>
            <a:ext cx="4931735" cy="646331"/>
          </a:xfrm>
          <a:prstGeom prst="rect">
            <a:avLst/>
          </a:prstGeom>
          <a:noFill/>
        </p:spPr>
        <p:txBody>
          <a:bodyPr wrap="none" rtlCol="0">
            <a:spAutoFit/>
          </a:bodyPr>
          <a:lstStyle/>
          <a:p>
            <a:pPr algn="ctr"/>
            <a:r>
              <a:rPr lang="en-AU" dirty="0" err="1" smtClean="0"/>
              <a:t>vec</a:t>
            </a:r>
            <a:r>
              <a:rPr lang="en-AU" dirty="0" smtClean="0"/>
              <a:t>(king) – </a:t>
            </a:r>
            <a:r>
              <a:rPr lang="en-AU" dirty="0" err="1" smtClean="0"/>
              <a:t>vec</a:t>
            </a:r>
            <a:r>
              <a:rPr lang="en-AU" dirty="0" smtClean="0"/>
              <a:t>(man) + </a:t>
            </a:r>
            <a:r>
              <a:rPr lang="en-AU" dirty="0" err="1" smtClean="0"/>
              <a:t>vec</a:t>
            </a:r>
            <a:r>
              <a:rPr lang="en-AU" dirty="0" smtClean="0"/>
              <a:t>(woman) ≅ </a:t>
            </a:r>
            <a:r>
              <a:rPr lang="en-AU" dirty="0" err="1" smtClean="0"/>
              <a:t>vec</a:t>
            </a:r>
            <a:r>
              <a:rPr lang="en-AU" dirty="0" smtClean="0"/>
              <a:t>(queen)</a:t>
            </a:r>
          </a:p>
          <a:p>
            <a:pPr algn="ctr"/>
            <a:r>
              <a:rPr lang="en-AU" dirty="0" err="1" smtClean="0"/>
              <a:t>vec</a:t>
            </a:r>
            <a:r>
              <a:rPr lang="en-AU" dirty="0" smtClean="0"/>
              <a:t>(Paris) </a:t>
            </a:r>
            <a:r>
              <a:rPr lang="en-AU" dirty="0"/>
              <a:t>– </a:t>
            </a:r>
            <a:r>
              <a:rPr lang="en-AU" dirty="0" err="1" smtClean="0"/>
              <a:t>vec</a:t>
            </a:r>
            <a:r>
              <a:rPr lang="en-AU" dirty="0" smtClean="0"/>
              <a:t>(France) </a:t>
            </a:r>
            <a:r>
              <a:rPr lang="en-AU" dirty="0"/>
              <a:t>+ </a:t>
            </a:r>
            <a:r>
              <a:rPr lang="en-AU" dirty="0" err="1" smtClean="0"/>
              <a:t>vec</a:t>
            </a:r>
            <a:r>
              <a:rPr lang="en-AU" dirty="0" smtClean="0"/>
              <a:t>(China) </a:t>
            </a:r>
            <a:r>
              <a:rPr lang="en-AU" dirty="0"/>
              <a:t>≅ </a:t>
            </a:r>
            <a:r>
              <a:rPr lang="en-AU" dirty="0" smtClean="0"/>
              <a:t>Beijing)</a:t>
            </a:r>
            <a:endParaRPr lang="en-AU" dirty="0"/>
          </a:p>
        </p:txBody>
      </p:sp>
    </p:spTree>
    <p:extLst>
      <p:ext uri="{BB962C8B-B14F-4D97-AF65-F5344CB8AC3E}">
        <p14:creationId xmlns:p14="http://schemas.microsoft.com/office/powerpoint/2010/main" val="527881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a:bodyPr>
          <a:lstStyle/>
          <a:p>
            <a:r>
              <a:rPr lang="en-AU" dirty="0" smtClean="0"/>
              <a:t>Extract </a:t>
            </a:r>
            <a:r>
              <a:rPr lang="en-AU" dirty="0"/>
              <a:t>text to run ML pipelines over.</a:t>
            </a:r>
          </a:p>
          <a:p>
            <a:r>
              <a:rPr lang="en-AU" dirty="0" smtClean="0"/>
              <a:t>Present </a:t>
            </a:r>
            <a:r>
              <a:rPr lang="en-AU" dirty="0"/>
              <a:t>the practical strategies for using text</a:t>
            </a:r>
            <a:r>
              <a:rPr lang="en-AU" dirty="0" smtClean="0"/>
              <a:t>.</a:t>
            </a:r>
            <a:endParaRPr lang="en-AU" dirty="0"/>
          </a:p>
        </p:txBody>
      </p:sp>
      <p:sp>
        <p:nvSpPr>
          <p:cNvPr id="3" name="Text Placeholder 2"/>
          <p:cNvSpPr>
            <a:spLocks noGrp="1"/>
          </p:cNvSpPr>
          <p:nvPr>
            <p:ph type="body" sz="quarter" idx="12"/>
          </p:nvPr>
        </p:nvSpPr>
        <p:spPr>
          <a:xfrm>
            <a:off x="5160538" y="220382"/>
            <a:ext cx="1838324" cy="530225"/>
          </a:xfrm>
        </p:spPr>
        <p:txBody>
          <a:bodyPr/>
          <a:lstStyle/>
          <a:p>
            <a:r>
              <a:rPr lang="en-US" dirty="0" smtClean="0"/>
              <a:t>12</a:t>
            </a:r>
            <a:endParaRPr lang="en-US" dirty="0"/>
          </a:p>
        </p:txBody>
      </p:sp>
      <p:sp>
        <p:nvSpPr>
          <p:cNvPr id="4" name="Text Placeholder 3"/>
          <p:cNvSpPr>
            <a:spLocks noGrp="1"/>
          </p:cNvSpPr>
          <p:nvPr>
            <p:ph type="body" sz="quarter" idx="13"/>
          </p:nvPr>
        </p:nvSpPr>
        <p:spPr/>
        <p:txBody>
          <a:bodyPr/>
          <a:lstStyle/>
          <a:p>
            <a:r>
              <a:rPr lang="en-AU" dirty="0" smtClean="0"/>
              <a:t>Understand </a:t>
            </a:r>
            <a:r>
              <a:rPr lang="en-AU" dirty="0"/>
              <a:t>how to handle text.</a:t>
            </a:r>
          </a:p>
          <a:p>
            <a:r>
              <a:rPr lang="en-AU" dirty="0" smtClean="0"/>
              <a:t>Understand </a:t>
            </a:r>
            <a:r>
              <a:rPr lang="en-AU" dirty="0"/>
              <a:t>text </a:t>
            </a:r>
            <a:r>
              <a:rPr lang="en-AU" dirty="0" smtClean="0"/>
              <a:t>pre-processing</a:t>
            </a:r>
            <a:r>
              <a:rPr lang="en-AU" dirty="0"/>
              <a:t>.</a:t>
            </a:r>
          </a:p>
          <a:p>
            <a:r>
              <a:rPr lang="en-AU" dirty="0" smtClean="0"/>
              <a:t>Demonstrate </a:t>
            </a:r>
            <a:r>
              <a:rPr lang="en-AU" dirty="0"/>
              <a:t>text with supervised and unsupervised learning</a:t>
            </a:r>
            <a:r>
              <a:rPr lang="en-AU" b="1" dirty="0"/>
              <a:t>.</a:t>
            </a:r>
            <a:endParaRPr lang="en-US" dirty="0"/>
          </a:p>
        </p:txBody>
      </p:sp>
      <p:pic>
        <p:nvPicPr>
          <p:cNvPr id="9" name="Picture 8" descr="CORE-Skills-ICONS-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34" y="0"/>
            <a:ext cx="881529" cy="881529"/>
          </a:xfrm>
          <a:prstGeom prst="rect">
            <a:avLst/>
          </a:prstGeom>
        </p:spPr>
      </p:pic>
    </p:spTree>
    <p:extLst>
      <p:ext uri="{BB962C8B-B14F-4D97-AF65-F5344CB8AC3E}">
        <p14:creationId xmlns:p14="http://schemas.microsoft.com/office/powerpoint/2010/main" val="22032441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smtClean="0"/>
              <a:t>Embeddings: Word2Vec(tor) Continued.</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6" name="Text Placeholder 5"/>
          <p:cNvSpPr>
            <a:spLocks noGrp="1"/>
          </p:cNvSpPr>
          <p:nvPr>
            <p:ph type="body" sz="quarter" idx="11"/>
          </p:nvPr>
        </p:nvSpPr>
        <p:spPr>
          <a:xfrm>
            <a:off x="463176" y="1286318"/>
            <a:ext cx="3301103" cy="2763335"/>
          </a:xfrm>
        </p:spPr>
        <p:txBody>
          <a:bodyPr>
            <a:normAutofit/>
          </a:bodyPr>
          <a:lstStyle/>
          <a:p>
            <a:pPr marL="0" indent="0">
              <a:buNone/>
            </a:pPr>
            <a:r>
              <a:rPr lang="en-AU" b="1" dirty="0" smtClean="0">
                <a:solidFill>
                  <a:srgbClr val="A40F6C"/>
                </a:solidFill>
              </a:rPr>
              <a:t>Word2Vec </a:t>
            </a:r>
            <a:r>
              <a:rPr lang="en-AU" b="1" dirty="0" smtClean="0">
                <a:solidFill>
                  <a:srgbClr val="A40F6C"/>
                </a:solidFill>
              </a:rPr>
              <a:t>Configurations</a:t>
            </a:r>
            <a:endParaRPr lang="en-US" b="1" dirty="0">
              <a:solidFill>
                <a:srgbClr val="A40F6C"/>
              </a:solidFill>
            </a:endParaRPr>
          </a:p>
        </p:txBody>
      </p:sp>
      <p:sp>
        <p:nvSpPr>
          <p:cNvPr id="4" name="Rectangle 3"/>
          <p:cNvSpPr/>
          <p:nvPr/>
        </p:nvSpPr>
        <p:spPr>
          <a:xfrm>
            <a:off x="463176" y="1721490"/>
            <a:ext cx="3407784" cy="2505301"/>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Word2vec has two </a:t>
            </a:r>
            <a:r>
              <a:rPr lang="en-AU" sz="1400" dirty="0" smtClean="0">
                <a:solidFill>
                  <a:srgbClr val="0F1137"/>
                </a:solidFill>
              </a:rPr>
              <a:t>models</a:t>
            </a:r>
          </a:p>
          <a:p>
            <a:pPr marL="342900" indent="-342900">
              <a:spcBef>
                <a:spcPct val="20000"/>
              </a:spcBef>
              <a:buClr>
                <a:srgbClr val="A40F6C"/>
              </a:buClr>
              <a:buFont typeface="Arial"/>
              <a:buChar char="•"/>
            </a:pPr>
            <a:endParaRPr lang="en-AU" sz="1400" dirty="0" smtClean="0">
              <a:solidFill>
                <a:srgbClr val="0F1137"/>
              </a:solidFill>
            </a:endParaRPr>
          </a:p>
          <a:p>
            <a:pPr marL="342900" indent="-342900">
              <a:spcBef>
                <a:spcPct val="20000"/>
              </a:spcBef>
              <a:buClr>
                <a:srgbClr val="A40F6C"/>
              </a:buClr>
              <a:buFont typeface="Arial"/>
              <a:buChar char="•"/>
            </a:pPr>
            <a:r>
              <a:rPr lang="en-AU" sz="1400" dirty="0" smtClean="0">
                <a:solidFill>
                  <a:srgbClr val="0F1137"/>
                </a:solidFill>
              </a:rPr>
              <a:t>Continuous </a:t>
            </a:r>
            <a:r>
              <a:rPr lang="en-AU" sz="1400" dirty="0">
                <a:solidFill>
                  <a:srgbClr val="0F1137"/>
                </a:solidFill>
              </a:rPr>
              <a:t>Bag of Word (CBOW) </a:t>
            </a:r>
            <a:endParaRPr lang="en-AU" sz="1400" dirty="0" smtClean="0">
              <a:solidFill>
                <a:srgbClr val="0F1137"/>
              </a:solidFill>
            </a:endParaRPr>
          </a:p>
          <a:p>
            <a:pPr marL="800100" lvl="1" indent="-342900">
              <a:spcBef>
                <a:spcPct val="20000"/>
              </a:spcBef>
              <a:buClr>
                <a:srgbClr val="A40F6C"/>
              </a:buClr>
              <a:buFont typeface="Arial"/>
              <a:buChar char="•"/>
            </a:pPr>
            <a:r>
              <a:rPr lang="en-AU" sz="1400" dirty="0" smtClean="0">
                <a:solidFill>
                  <a:srgbClr val="0F1137"/>
                </a:solidFill>
              </a:rPr>
              <a:t>Predict a word </a:t>
            </a:r>
            <a:r>
              <a:rPr lang="en-AU" sz="1400" i="1" dirty="0" smtClean="0">
                <a:solidFill>
                  <a:srgbClr val="0F1137"/>
                </a:solidFill>
              </a:rPr>
              <a:t>w(t)</a:t>
            </a:r>
            <a:r>
              <a:rPr lang="en-AU" sz="1400" dirty="0" smtClean="0">
                <a:solidFill>
                  <a:srgbClr val="0F1137"/>
                </a:solidFill>
              </a:rPr>
              <a:t>  </a:t>
            </a:r>
            <a:r>
              <a:rPr lang="en-AU" sz="1400" dirty="0">
                <a:solidFill>
                  <a:srgbClr val="0F1137"/>
                </a:solidFill>
              </a:rPr>
              <a:t>given its </a:t>
            </a:r>
            <a:r>
              <a:rPr lang="en-AU" sz="1400" dirty="0" smtClean="0">
                <a:solidFill>
                  <a:srgbClr val="0F1137"/>
                </a:solidFill>
              </a:rPr>
              <a:t>context</a:t>
            </a:r>
          </a:p>
          <a:p>
            <a:pPr marL="800100" lvl="1" indent="-342900">
              <a:spcBef>
                <a:spcPct val="20000"/>
              </a:spcBef>
              <a:buClr>
                <a:srgbClr val="A40F6C"/>
              </a:buClr>
              <a:buFont typeface="Arial"/>
              <a:buChar char="•"/>
            </a:pPr>
            <a:endParaRPr lang="en-AU" sz="1400" dirty="0" smtClean="0">
              <a:solidFill>
                <a:srgbClr val="0F1137"/>
              </a:solidFill>
            </a:endParaRPr>
          </a:p>
          <a:p>
            <a:pPr marL="342900" indent="-342900">
              <a:spcBef>
                <a:spcPct val="20000"/>
              </a:spcBef>
              <a:buClr>
                <a:srgbClr val="A40F6C"/>
              </a:buClr>
              <a:buFont typeface="Arial"/>
              <a:buChar char="•"/>
            </a:pPr>
            <a:r>
              <a:rPr lang="en-AU" sz="1400" dirty="0" smtClean="0">
                <a:solidFill>
                  <a:srgbClr val="0F1137"/>
                </a:solidFill>
              </a:rPr>
              <a:t>Skip-gram models </a:t>
            </a:r>
            <a:endParaRPr lang="en-AU" sz="1400" dirty="0">
              <a:solidFill>
                <a:srgbClr val="0F1137"/>
              </a:solidFill>
            </a:endParaRPr>
          </a:p>
          <a:p>
            <a:pPr marL="800100" lvl="1" indent="-342900">
              <a:spcBef>
                <a:spcPct val="20000"/>
              </a:spcBef>
              <a:buClr>
                <a:srgbClr val="A40F6C"/>
              </a:buClr>
              <a:buFont typeface="Arial"/>
              <a:buChar char="•"/>
            </a:pPr>
            <a:r>
              <a:rPr lang="en-AU" sz="1400" dirty="0" smtClean="0">
                <a:solidFill>
                  <a:srgbClr val="0F1137"/>
                </a:solidFill>
              </a:rPr>
              <a:t>Predict context </a:t>
            </a:r>
            <a:r>
              <a:rPr lang="en-AU" sz="1400" dirty="0">
                <a:solidFill>
                  <a:srgbClr val="0F1137"/>
                </a:solidFill>
              </a:rPr>
              <a:t>words given a word </a:t>
            </a:r>
            <a:r>
              <a:rPr lang="en-AU" sz="1400" i="1" dirty="0" smtClean="0">
                <a:solidFill>
                  <a:srgbClr val="0F1137"/>
                </a:solidFill>
              </a:rPr>
              <a:t>w(t)</a:t>
            </a:r>
            <a:endParaRPr lang="en-AU" sz="1400" i="1" dirty="0">
              <a:solidFill>
                <a:srgbClr val="0F1137"/>
              </a:solidFill>
            </a:endParaRPr>
          </a:p>
          <a:p>
            <a:endParaRPr lang="en-AU" sz="1400" dirty="0"/>
          </a:p>
        </p:txBody>
      </p:sp>
      <p:pic>
        <p:nvPicPr>
          <p:cNvPr id="8" name="Picture 7"/>
          <p:cNvPicPr>
            <a:picLocks noChangeAspect="1"/>
          </p:cNvPicPr>
          <p:nvPr/>
        </p:nvPicPr>
        <p:blipFill>
          <a:blip r:embed="rId2"/>
          <a:stretch>
            <a:fillRect/>
          </a:stretch>
        </p:blipFill>
        <p:spPr>
          <a:xfrm>
            <a:off x="4396740" y="1543738"/>
            <a:ext cx="4418032" cy="2597899"/>
          </a:xfrm>
          <a:prstGeom prst="rect">
            <a:avLst/>
          </a:prstGeom>
        </p:spPr>
      </p:pic>
      <p:sp>
        <p:nvSpPr>
          <p:cNvPr id="2" name="TextBox 1"/>
          <p:cNvSpPr txBox="1"/>
          <p:nvPr/>
        </p:nvSpPr>
        <p:spPr>
          <a:xfrm>
            <a:off x="4779693" y="4761564"/>
            <a:ext cx="4035079" cy="261610"/>
          </a:xfrm>
          <a:prstGeom prst="rect">
            <a:avLst/>
          </a:prstGeom>
          <a:noFill/>
        </p:spPr>
        <p:txBody>
          <a:bodyPr wrap="none" rtlCol="0">
            <a:spAutoFit/>
          </a:bodyPr>
          <a:lstStyle/>
          <a:p>
            <a:r>
              <a:rPr lang="en-AU" sz="1100" dirty="0" smtClean="0"/>
              <a:t>Demonstration of word2vec models: </a:t>
            </a:r>
            <a:r>
              <a:rPr lang="en-AU" sz="1100" dirty="0">
                <a:hlinkClick r:id="rId3"/>
              </a:rPr>
              <a:t>https://ronxin.github.io/wevi/</a:t>
            </a:r>
            <a:endParaRPr lang="en-AU" sz="1100" dirty="0"/>
          </a:p>
        </p:txBody>
      </p:sp>
    </p:spTree>
    <p:extLst>
      <p:ext uri="{BB962C8B-B14F-4D97-AF65-F5344CB8AC3E}">
        <p14:creationId xmlns:p14="http://schemas.microsoft.com/office/powerpoint/2010/main" val="24979224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12.3 Topic </a:t>
            </a:r>
            <a:r>
              <a:rPr lang="en-US" dirty="0" err="1" smtClean="0"/>
              <a:t>Modelling</a:t>
            </a:r>
            <a:endParaRPr lang="en-US" dirty="0"/>
          </a:p>
        </p:txBody>
      </p:sp>
    </p:spTree>
    <p:extLst>
      <p:ext uri="{BB962C8B-B14F-4D97-AF65-F5344CB8AC3E}">
        <p14:creationId xmlns:p14="http://schemas.microsoft.com/office/powerpoint/2010/main" val="366945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50694"/>
            <a:ext cx="4433945" cy="3244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a:t>Suppose you have the following set of sentences:</a:t>
            </a:r>
          </a:p>
          <a:p>
            <a:pPr marL="0" indent="0">
              <a:buNone/>
            </a:pPr>
            <a:endParaRPr lang="en-AU" dirty="0"/>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a:t>.</a:t>
            </a:r>
          </a:p>
          <a:p>
            <a:endParaRPr lang="en-US" dirty="0"/>
          </a:p>
          <a:p>
            <a:pPr marL="0" indent="0">
              <a:buNone/>
            </a:pPr>
            <a:r>
              <a:rPr lang="en-AU" b="1" dirty="0"/>
              <a:t>Latent </a:t>
            </a:r>
            <a:r>
              <a:rPr lang="en-AU" b="1" dirty="0" err="1"/>
              <a:t>Dirichlet</a:t>
            </a:r>
            <a:r>
              <a:rPr lang="en-AU" b="1" dirty="0"/>
              <a:t> allocation</a:t>
            </a:r>
            <a:r>
              <a:rPr lang="en-AU" dirty="0"/>
              <a:t> (LDA) is a technique that automatically discovers topics that these documents contain.</a:t>
            </a:r>
          </a:p>
          <a:p>
            <a:pPr>
              <a:buFont typeface="Arial" panose="020B0604020202020204" pitchFamily="34" charset="0"/>
              <a:buChar char="•"/>
            </a:pPr>
            <a:r>
              <a:rPr lang="en-AU" b="1" dirty="0"/>
              <a:t>bold</a:t>
            </a:r>
            <a:r>
              <a:rPr lang="en-AU" dirty="0"/>
              <a:t> words under the </a:t>
            </a:r>
            <a:r>
              <a:rPr lang="en-AU" b="1" dirty="0"/>
              <a:t>Topic F</a:t>
            </a:r>
            <a:r>
              <a:rPr lang="en-AU" dirty="0"/>
              <a:t>, which we might label as “</a:t>
            </a:r>
            <a:r>
              <a:rPr lang="en-AU" b="1" dirty="0"/>
              <a:t>food</a:t>
            </a:r>
            <a:r>
              <a:rPr lang="en-AU" dirty="0"/>
              <a:t>“. </a:t>
            </a:r>
          </a:p>
          <a:p>
            <a:pPr>
              <a:buFont typeface="Arial" panose="020B0604020202020204" pitchFamily="34" charset="0"/>
              <a:buChar char="•"/>
            </a:pPr>
            <a:r>
              <a:rPr lang="en-AU" i="1" dirty="0"/>
              <a:t>italics</a:t>
            </a:r>
            <a:r>
              <a:rPr lang="en-AU" dirty="0"/>
              <a:t> words might be classified under a separate </a:t>
            </a:r>
            <a:r>
              <a:rPr lang="en-AU" i="1" dirty="0"/>
              <a:t>Topic P</a:t>
            </a:r>
            <a:r>
              <a:rPr lang="en-AU" dirty="0"/>
              <a:t>, which we might label as “</a:t>
            </a:r>
            <a:r>
              <a:rPr lang="en-AU" i="1" dirty="0"/>
              <a:t>pets</a:t>
            </a:r>
            <a:r>
              <a:rPr lang="en-AU" dirty="0"/>
              <a:t>“</a:t>
            </a:r>
            <a:endParaRPr lang="en-US" dirty="0"/>
          </a:p>
        </p:txBody>
      </p:sp>
      <p:sp>
        <p:nvSpPr>
          <p:cNvPr id="6" name="Rectangle 5"/>
          <p:cNvSpPr/>
          <p:nvPr/>
        </p:nvSpPr>
        <p:spPr>
          <a:xfrm>
            <a:off x="3827218" y="4745997"/>
            <a:ext cx="5164382" cy="261610"/>
          </a:xfrm>
          <a:prstGeom prst="rect">
            <a:avLst/>
          </a:prstGeom>
        </p:spPr>
        <p:txBody>
          <a:bodyPr wrap="square">
            <a:spAutoFit/>
          </a:bodyPr>
          <a:lstStyle/>
          <a:p>
            <a:r>
              <a:rPr lang="en-AU" sz="1100" dirty="0">
                <a:hlinkClick r:id="rId2"/>
              </a:rPr>
              <a:t>https://www.quora.com/What-is-the-best-way-to-explain-topic-modeling-to-a-</a:t>
            </a:r>
            <a:r>
              <a:rPr lang="en-AU" sz="1100" dirty="0" smtClean="0">
                <a:hlinkClick r:id="rId2"/>
              </a:rPr>
              <a:t>layman</a:t>
            </a:r>
            <a:r>
              <a:rPr lang="en-AU" sz="1100" dirty="0" smtClean="0"/>
              <a:t> </a:t>
            </a:r>
            <a:endParaRPr lang="en-AU" sz="1100" dirty="0"/>
          </a:p>
        </p:txBody>
      </p:sp>
      <p:sp>
        <p:nvSpPr>
          <p:cNvPr id="13" name="Text Placeholder 4"/>
          <p:cNvSpPr>
            <a:spLocks noGrp="1"/>
          </p:cNvSpPr>
          <p:nvPr>
            <p:ph type="body" sz="quarter" idx="13"/>
          </p:nvPr>
        </p:nvSpPr>
        <p:spPr/>
        <p:txBody>
          <a:bodyPr/>
          <a:lstStyle/>
          <a:p>
            <a:r>
              <a:rPr lang="en-US" dirty="0"/>
              <a:t>Associate Prof. Wei Liu, UWA</a:t>
            </a:r>
            <a:endParaRPr lang="en-US" dirty="0"/>
          </a:p>
        </p:txBody>
      </p:sp>
      <p:pic>
        <p:nvPicPr>
          <p:cNvPr id="2052" name="Picture 4" descr="Fast and Scalable Algorithms for Topic Modeling | Center for Big Dat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933" y="1760220"/>
            <a:ext cx="3736727" cy="2070746"/>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6456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6950075" cy="194225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smtClean="0"/>
              <a:t>LDA </a:t>
            </a:r>
            <a:r>
              <a:rPr lang="en-AU" dirty="0"/>
              <a:t>defines each topic as a bag of words, and you have to label the topics as you deem fit.</a:t>
            </a:r>
          </a:p>
          <a:p>
            <a:endParaRPr lang="en-US" dirty="0"/>
          </a:p>
          <a:p>
            <a:pPr marL="457200" indent="-457200">
              <a:buFont typeface="+mj-lt"/>
              <a:buAutoNum type="arabicPeriod"/>
            </a:pPr>
            <a:r>
              <a:rPr lang="en-AU" dirty="0"/>
              <a:t>We can infer the content spread of each sentence by a word count: </a:t>
            </a:r>
            <a:r>
              <a:rPr lang="en-AU" b="1" dirty="0"/>
              <a:t>Sentence 1</a:t>
            </a:r>
            <a:r>
              <a:rPr lang="en-AU" dirty="0"/>
              <a:t>: 100% Topic F </a:t>
            </a:r>
            <a:r>
              <a:rPr lang="en-AU" b="1" dirty="0"/>
              <a:t>Sentence 2</a:t>
            </a:r>
            <a:r>
              <a:rPr lang="en-AU" dirty="0"/>
              <a:t>: 100% Topic P </a:t>
            </a:r>
            <a:r>
              <a:rPr lang="en-AU" b="1" dirty="0"/>
              <a:t>Sentence 3</a:t>
            </a:r>
            <a:r>
              <a:rPr lang="en-AU" dirty="0"/>
              <a:t>: 33% Topic P and 67% Topic F</a:t>
            </a:r>
          </a:p>
          <a:p>
            <a:pPr marL="457200" indent="-457200">
              <a:buFont typeface="+mj-lt"/>
              <a:buAutoNum type="arabicPeriod"/>
            </a:pPr>
            <a:r>
              <a:rPr lang="en-AU" dirty="0"/>
              <a:t>We can derive the proportions that each word constitutes in given topics. For example, Topic F might comprise words in the following proportions: 40% eat, 40% fish, 20% vegetables, …</a:t>
            </a:r>
          </a:p>
        </p:txBody>
      </p:sp>
    </p:spTree>
    <p:extLst>
      <p:ext uri="{BB962C8B-B14F-4D97-AF65-F5344CB8AC3E}">
        <p14:creationId xmlns:p14="http://schemas.microsoft.com/office/powerpoint/2010/main" val="63973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404678"/>
            <a:ext cx="7990918" cy="29006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Three </a:t>
            </a:r>
            <a:r>
              <a:rPr lang="en-AU" b="1" dirty="0">
                <a:solidFill>
                  <a:srgbClr val="A40F6C"/>
                </a:solidFill>
              </a:rPr>
              <a:t>Steps</a:t>
            </a:r>
          </a:p>
          <a:p>
            <a:pPr marL="0" indent="0">
              <a:buNone/>
            </a:pPr>
            <a:endParaRPr lang="en-AU" dirty="0" smtClean="0"/>
          </a:p>
          <a:p>
            <a:pPr marL="0" indent="0">
              <a:buNone/>
            </a:pPr>
            <a:r>
              <a:rPr lang="en-AU" dirty="0" smtClean="0"/>
              <a:t>LDA </a:t>
            </a:r>
            <a:r>
              <a:rPr lang="en-AU" dirty="0"/>
              <a:t>defines each topic as a bag of words, and you have to label the topics as you deem fit</a:t>
            </a:r>
            <a:r>
              <a:rPr lang="en-AU" dirty="0" smtClean="0"/>
              <a:t>.</a:t>
            </a:r>
          </a:p>
          <a:p>
            <a:pPr marL="0" indent="0">
              <a:buNone/>
            </a:pPr>
            <a:endParaRPr lang="en-AU" dirty="0"/>
          </a:p>
          <a:p>
            <a:pPr marL="457200" indent="-457200">
              <a:buFont typeface="+mj-lt"/>
              <a:buAutoNum type="arabicPeriod"/>
            </a:pPr>
            <a:r>
              <a:rPr lang="en-US" dirty="0"/>
              <a:t>Specify how many latent topics are there</a:t>
            </a:r>
          </a:p>
          <a:p>
            <a:pPr marL="457200" indent="-457200">
              <a:buFont typeface="+mj-lt"/>
              <a:buAutoNum type="arabicPeriod"/>
            </a:pPr>
            <a:r>
              <a:rPr lang="en-US" dirty="0"/>
              <a:t>For each word, assign a temporary topic, according to a </a:t>
            </a:r>
            <a:r>
              <a:rPr lang="en-US" dirty="0" err="1"/>
              <a:t>Dirichlet</a:t>
            </a:r>
            <a:r>
              <a:rPr lang="en-US" dirty="0"/>
              <a:t> distribution, e.g. kitten -&gt; F</a:t>
            </a:r>
          </a:p>
          <a:p>
            <a:pPr marL="1066785" lvl="1" indent="-457200">
              <a:buFont typeface="Arial" panose="020B0604020202020204" pitchFamily="34" charset="0"/>
              <a:buChar char="•"/>
            </a:pPr>
            <a:r>
              <a:rPr lang="en-AU" sz="1400" dirty="0"/>
              <a:t>If a word appears twice, each word may be assigned to different topics. </a:t>
            </a:r>
          </a:p>
          <a:p>
            <a:pPr marL="1066785" lvl="1" indent="-457200">
              <a:buFont typeface="Arial" panose="020B0604020202020204" pitchFamily="34" charset="0"/>
              <a:buChar char="•"/>
            </a:pPr>
            <a:r>
              <a:rPr lang="en-AU" sz="1400" dirty="0"/>
              <a:t>Function words (e.g. “the”, “and”, “my”) are removed and not assigned to any topics.</a:t>
            </a:r>
            <a:r>
              <a:rPr lang="en-US" sz="1400" dirty="0"/>
              <a:t> </a:t>
            </a:r>
          </a:p>
          <a:p>
            <a:pPr marL="457200" indent="-457200">
              <a:buFont typeface="+mj-lt"/>
              <a:buAutoNum type="arabicPeriod"/>
            </a:pPr>
            <a:r>
              <a:rPr lang="en-AU" dirty="0"/>
              <a:t>topic assignment is updated based on two criteria: </a:t>
            </a:r>
          </a:p>
          <a:p>
            <a:pPr marL="1066785" lvl="1" indent="-457200">
              <a:buFont typeface="Arial" panose="020B0604020202020204" pitchFamily="34" charset="0"/>
              <a:buChar char="•"/>
            </a:pPr>
            <a:r>
              <a:rPr lang="en-AU" sz="1400" dirty="0"/>
              <a:t>How prevalent is that word across topics?</a:t>
            </a:r>
          </a:p>
          <a:p>
            <a:pPr marL="1066785" lvl="1" indent="-457200">
              <a:buFont typeface="Arial" panose="020B0604020202020204" pitchFamily="34" charset="0"/>
              <a:buChar char="•"/>
            </a:pPr>
            <a:r>
              <a:rPr lang="en-AU" sz="1400" dirty="0"/>
              <a:t>How prevalent are topics in the document?</a:t>
            </a:r>
            <a:endParaRPr lang="en-US" sz="1400" dirty="0"/>
          </a:p>
        </p:txBody>
      </p:sp>
    </p:spTree>
    <p:extLst>
      <p:ext uri="{BB962C8B-B14F-4D97-AF65-F5344CB8AC3E}">
        <p14:creationId xmlns:p14="http://schemas.microsoft.com/office/powerpoint/2010/main" val="33710936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a:t>Associate Prof. Wei Liu, UWA</a:t>
            </a:r>
            <a:endParaRPr lang="en-US"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37324"/>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Repeated </a:t>
            </a:r>
            <a:r>
              <a:rPr lang="en-AU" b="1" dirty="0" smtClean="0">
                <a:solidFill>
                  <a:srgbClr val="A40F6C"/>
                </a:solidFill>
              </a:rPr>
              <a:t>refinement</a:t>
            </a:r>
          </a:p>
          <a:p>
            <a:pPr marL="0" indent="0">
              <a:buNone/>
            </a:pPr>
            <a:endParaRPr lang="en-AU" dirty="0" smtClean="0"/>
          </a:p>
          <a:p>
            <a:r>
              <a:rPr lang="en-AU" dirty="0" smtClean="0"/>
              <a:t>The </a:t>
            </a:r>
            <a:r>
              <a:rPr lang="en-AU" dirty="0"/>
              <a:t>process of checking topic assignment is repeated for each word in every document, cycling through the entire collection of documents multiple times. </a:t>
            </a:r>
          </a:p>
          <a:p>
            <a:r>
              <a:rPr lang="en-AU" dirty="0"/>
              <a:t>This iterative updating is the key feature of LDA that generates a final solution with coherent topics</a:t>
            </a:r>
            <a:r>
              <a:rPr lang="en-AU" dirty="0" smtClean="0"/>
              <a:t>.</a:t>
            </a:r>
            <a:endParaRPr lang="en-AU" dirty="0"/>
          </a:p>
        </p:txBody>
      </p:sp>
      <p:pic>
        <p:nvPicPr>
          <p:cNvPr id="6" name="Picture 2" descr="https://qph.fs.quoracdn.net/main-qimg-a9c1f89a1362ea30a6c5ea411991798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25733" y="2794000"/>
            <a:ext cx="2848736" cy="103266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56283" y="2794000"/>
            <a:ext cx="2829228" cy="103266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56283" y="3964704"/>
            <a:ext cx="2857899" cy="103598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25733" y="3957560"/>
            <a:ext cx="2857899" cy="1043133"/>
          </a:xfrm>
          <a:prstGeom prst="rect">
            <a:avLst/>
          </a:prstGeom>
        </p:spPr>
      </p:pic>
    </p:spTree>
    <p:extLst>
      <p:ext uri="{BB962C8B-B14F-4D97-AF65-F5344CB8AC3E}">
        <p14:creationId xmlns:p14="http://schemas.microsoft.com/office/powerpoint/2010/main" val="7498369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12.4 Neural Language Processing</a:t>
            </a:r>
            <a:endParaRPr lang="en-US" dirty="0"/>
          </a:p>
        </p:txBody>
      </p:sp>
    </p:spTree>
    <p:extLst>
      <p:ext uri="{BB962C8B-B14F-4D97-AF65-F5344CB8AC3E}">
        <p14:creationId xmlns:p14="http://schemas.microsoft.com/office/powerpoint/2010/main" val="40598368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81109" y="1421607"/>
            <a:ext cx="8172450" cy="2632233"/>
          </a:xfrm>
          <a:prstGeom prst="rect">
            <a:avLst/>
          </a:prstGeom>
          <a:noFill/>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a:p>
            <a:pPr marL="0" indent="0" algn="ctr">
              <a:lnSpc>
                <a:spcPct val="150000"/>
              </a:lnSpc>
              <a:buNone/>
            </a:pPr>
            <a:endParaRPr lang="en-AU" sz="3600" dirty="0"/>
          </a:p>
        </p:txBody>
      </p:sp>
      <p:sp>
        <p:nvSpPr>
          <p:cNvPr id="2" name="Text Placeholder 1"/>
          <p:cNvSpPr>
            <a:spLocks noGrp="1"/>
          </p:cNvSpPr>
          <p:nvPr>
            <p:ph type="body" sz="quarter" idx="10"/>
          </p:nvPr>
        </p:nvSpPr>
        <p:spPr/>
        <p:txBody>
          <a:bodyPr/>
          <a:lstStyle/>
          <a:p>
            <a:r>
              <a:rPr lang="en-AU" dirty="0"/>
              <a:t>Example accident report</a:t>
            </a:r>
          </a:p>
          <a:p>
            <a:endParaRPr lang="en-AU" dirty="0"/>
          </a:p>
        </p:txBody>
      </p:sp>
      <p:sp>
        <p:nvSpPr>
          <p:cNvPr id="7" name="Text Placeholder 6"/>
          <p:cNvSpPr>
            <a:spLocks noGrp="1"/>
          </p:cNvSpPr>
          <p:nvPr>
            <p:ph type="body" sz="quarter" idx="13"/>
          </p:nvPr>
        </p:nvSpPr>
        <p:spPr/>
        <p:txBody>
          <a:bodyPr/>
          <a:lstStyle/>
          <a:p>
            <a:r>
              <a:rPr lang="en-US" dirty="0"/>
              <a:t>Associate Prof. Wei Liu, UWA</a:t>
            </a:r>
            <a:endParaRPr lang="en-US" dirty="0"/>
          </a:p>
        </p:txBody>
      </p:sp>
    </p:spTree>
    <p:extLst>
      <p:ext uri="{BB962C8B-B14F-4D97-AF65-F5344CB8AC3E}">
        <p14:creationId xmlns:p14="http://schemas.microsoft.com/office/powerpoint/2010/main" val="11074823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81109" y="1421607"/>
            <a:ext cx="8172450" cy="3882629"/>
          </a:xfrm>
          <a:prstGeom prst="rect">
            <a:avLst/>
          </a:prstGeom>
          <a:noFill/>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highlight>
                  <a:srgbClr val="8EBAE2"/>
                </a:highlight>
              </a:rPr>
              <a:t>walking</a:t>
            </a:r>
            <a:r>
              <a:rPr lang="en-GB" sz="3600" dirty="0"/>
              <a:t> in </a:t>
            </a:r>
            <a:r>
              <a:rPr lang="en-GB" sz="3600" dirty="0">
                <a:highlight>
                  <a:srgbClr val="F14848"/>
                </a:highlight>
              </a:rPr>
              <a:t>car park</a:t>
            </a:r>
            <a:r>
              <a:rPr lang="en-GB" sz="3600" dirty="0"/>
              <a:t> from </a:t>
            </a:r>
            <a:r>
              <a:rPr lang="en-GB" sz="3600" dirty="0">
                <a:highlight>
                  <a:srgbClr val="F14848"/>
                </a:highlight>
              </a:rPr>
              <a:t>office</a:t>
            </a:r>
            <a:r>
              <a:rPr lang="en-GB" sz="3600" dirty="0"/>
              <a:t> to </a:t>
            </a:r>
            <a:r>
              <a:rPr lang="en-GB" sz="3600" dirty="0">
                <a:highlight>
                  <a:srgbClr val="F14848"/>
                </a:highlight>
              </a:rPr>
              <a:t>workshop</a:t>
            </a:r>
            <a:r>
              <a:rPr lang="en-GB" sz="3600" dirty="0"/>
              <a:t> and </a:t>
            </a:r>
            <a:r>
              <a:rPr lang="en-GB" sz="3600" dirty="0">
                <a:highlight>
                  <a:srgbClr val="FFBA01"/>
                </a:highlight>
              </a:rPr>
              <a:t>rolled</a:t>
            </a:r>
            <a:r>
              <a:rPr lang="en-GB" sz="3600" dirty="0"/>
              <a:t> </a:t>
            </a:r>
            <a:r>
              <a:rPr lang="en-GB" sz="3600" dirty="0">
                <a:highlight>
                  <a:srgbClr val="A9D18E"/>
                </a:highlight>
              </a:rPr>
              <a:t>ankle</a:t>
            </a:r>
            <a:endParaRPr lang="en-AU" sz="3600" dirty="0"/>
          </a:p>
          <a:p>
            <a:pPr marL="0" indent="0" algn="ctr">
              <a:lnSpc>
                <a:spcPct val="150000"/>
              </a:lnSpc>
              <a:buNone/>
            </a:pPr>
            <a:endParaRPr lang="en-AU" sz="3600" dirty="0"/>
          </a:p>
        </p:txBody>
      </p:sp>
      <p:sp>
        <p:nvSpPr>
          <p:cNvPr id="3" name="TextBox 2">
            <a:extLst>
              <a:ext uri="{FF2B5EF4-FFF2-40B4-BE49-F238E27FC236}">
                <a16:creationId xmlns:a16="http://schemas.microsoft.com/office/drawing/2014/main" id="{C26820B2-C3BA-4590-8BD3-8FBAAB1E58D9}"/>
              </a:ext>
            </a:extLst>
          </p:cNvPr>
          <p:cNvSpPr txBox="1"/>
          <p:nvPr/>
        </p:nvSpPr>
        <p:spPr>
          <a:xfrm>
            <a:off x="445519" y="1257300"/>
            <a:ext cx="1207294" cy="369332"/>
          </a:xfrm>
          <a:prstGeom prst="rect">
            <a:avLst/>
          </a:prstGeom>
          <a:noFill/>
        </p:spPr>
        <p:txBody>
          <a:bodyPr wrap="square" rtlCol="0">
            <a:spAutoFit/>
          </a:bodyPr>
          <a:lstStyle/>
          <a:p>
            <a:pPr algn="ctr"/>
            <a:r>
              <a:rPr lang="en-AU" dirty="0">
                <a:solidFill>
                  <a:srgbClr val="3083DC"/>
                </a:solidFill>
              </a:rPr>
              <a:t>activity</a:t>
            </a:r>
          </a:p>
        </p:txBody>
      </p:sp>
      <p:sp>
        <p:nvSpPr>
          <p:cNvPr id="5" name="TextBox 4">
            <a:extLst>
              <a:ext uri="{FF2B5EF4-FFF2-40B4-BE49-F238E27FC236}">
                <a16:creationId xmlns:a16="http://schemas.microsoft.com/office/drawing/2014/main" id="{25A7EE1E-1936-40F1-885E-ABDBD458D02F}"/>
              </a:ext>
            </a:extLst>
          </p:cNvPr>
          <p:cNvSpPr txBox="1"/>
          <p:nvPr/>
        </p:nvSpPr>
        <p:spPr>
          <a:xfrm>
            <a:off x="2736185" y="1248482"/>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6" name="TextBox 5">
            <a:extLst>
              <a:ext uri="{FF2B5EF4-FFF2-40B4-BE49-F238E27FC236}">
                <a16:creationId xmlns:a16="http://schemas.microsoft.com/office/drawing/2014/main" id="{6C9474B9-6675-422D-871C-E1BC40F952AF}"/>
              </a:ext>
            </a:extLst>
          </p:cNvPr>
          <p:cNvSpPr txBox="1"/>
          <p:nvPr/>
        </p:nvSpPr>
        <p:spPr>
          <a:xfrm>
            <a:off x="4944049" y="1257300"/>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7" name="TextBox 6">
            <a:extLst>
              <a:ext uri="{FF2B5EF4-FFF2-40B4-BE49-F238E27FC236}">
                <a16:creationId xmlns:a16="http://schemas.microsoft.com/office/drawing/2014/main" id="{43A83949-4EB6-4DAE-96A9-5AA5075F2974}"/>
              </a:ext>
            </a:extLst>
          </p:cNvPr>
          <p:cNvSpPr txBox="1"/>
          <p:nvPr/>
        </p:nvSpPr>
        <p:spPr>
          <a:xfrm>
            <a:off x="7234715" y="1248482"/>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8" name="TextBox 7">
            <a:extLst>
              <a:ext uri="{FF2B5EF4-FFF2-40B4-BE49-F238E27FC236}">
                <a16:creationId xmlns:a16="http://schemas.microsoft.com/office/drawing/2014/main" id="{925252F7-39B8-4006-9BBB-B3F7F04A80C6}"/>
              </a:ext>
            </a:extLst>
          </p:cNvPr>
          <p:cNvSpPr txBox="1"/>
          <p:nvPr/>
        </p:nvSpPr>
        <p:spPr>
          <a:xfrm>
            <a:off x="3653376" y="3073823"/>
            <a:ext cx="1207294" cy="369332"/>
          </a:xfrm>
          <a:prstGeom prst="rect">
            <a:avLst/>
          </a:prstGeom>
          <a:noFill/>
        </p:spPr>
        <p:txBody>
          <a:bodyPr wrap="square" rtlCol="0">
            <a:spAutoFit/>
          </a:bodyPr>
          <a:lstStyle/>
          <a:p>
            <a:pPr algn="ctr"/>
            <a:r>
              <a:rPr lang="en-AU" dirty="0">
                <a:solidFill>
                  <a:srgbClr val="E6AA00"/>
                </a:solidFill>
              </a:rPr>
              <a:t>injury</a:t>
            </a:r>
          </a:p>
        </p:txBody>
      </p:sp>
      <p:sp>
        <p:nvSpPr>
          <p:cNvPr id="9" name="TextBox 8">
            <a:extLst>
              <a:ext uri="{FF2B5EF4-FFF2-40B4-BE49-F238E27FC236}">
                <a16:creationId xmlns:a16="http://schemas.microsoft.com/office/drawing/2014/main" id="{A9F1B95C-7776-4AF8-A0AD-7CA50D185337}"/>
              </a:ext>
            </a:extLst>
          </p:cNvPr>
          <p:cNvSpPr txBox="1"/>
          <p:nvPr/>
        </p:nvSpPr>
        <p:spPr>
          <a:xfrm>
            <a:off x="4917529" y="3073823"/>
            <a:ext cx="1207294" cy="369332"/>
          </a:xfrm>
          <a:prstGeom prst="rect">
            <a:avLst/>
          </a:prstGeom>
          <a:noFill/>
        </p:spPr>
        <p:txBody>
          <a:bodyPr wrap="square" rtlCol="0">
            <a:spAutoFit/>
          </a:bodyPr>
          <a:lstStyle/>
          <a:p>
            <a:pPr algn="ctr"/>
            <a:r>
              <a:rPr lang="en-AU" dirty="0">
                <a:solidFill>
                  <a:srgbClr val="9AC87A"/>
                </a:solidFill>
              </a:rPr>
              <a:t>body part</a:t>
            </a:r>
          </a:p>
        </p:txBody>
      </p:sp>
      <p:sp>
        <p:nvSpPr>
          <p:cNvPr id="2" name="Text Placeholder 1"/>
          <p:cNvSpPr>
            <a:spLocks noGrp="1"/>
          </p:cNvSpPr>
          <p:nvPr>
            <p:ph type="body" sz="quarter" idx="10"/>
          </p:nvPr>
        </p:nvSpPr>
        <p:spPr>
          <a:xfrm>
            <a:off x="1605618" y="241540"/>
            <a:ext cx="6957537" cy="401491"/>
          </a:xfrm>
        </p:spPr>
        <p:txBody>
          <a:bodyPr/>
          <a:lstStyle/>
          <a:p>
            <a:r>
              <a:rPr lang="en-AU" dirty="0"/>
              <a:t>Example accident report – tagged via entity recognition</a:t>
            </a:r>
          </a:p>
          <a:p>
            <a:endParaRPr lang="en-AU" dirty="0"/>
          </a:p>
        </p:txBody>
      </p:sp>
      <p:sp>
        <p:nvSpPr>
          <p:cNvPr id="13" name="Text Placeholder 12"/>
          <p:cNvSpPr>
            <a:spLocks noGrp="1"/>
          </p:cNvSpPr>
          <p:nvPr>
            <p:ph type="body" sz="quarter" idx="13"/>
          </p:nvPr>
        </p:nvSpPr>
        <p:spPr/>
        <p:txBody>
          <a:bodyPr/>
          <a:lstStyle/>
          <a:p>
            <a:r>
              <a:rPr lang="en-US" dirty="0"/>
              <a:t>Associate Prof. Wei Liu, UWA</a:t>
            </a:r>
            <a:endParaRPr lang="en-US" dirty="0"/>
          </a:p>
        </p:txBody>
      </p:sp>
    </p:spTree>
    <p:extLst>
      <p:ext uri="{BB962C8B-B14F-4D97-AF65-F5344CB8AC3E}">
        <p14:creationId xmlns:p14="http://schemas.microsoft.com/office/powerpoint/2010/main" val="20956135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81109" y="1421607"/>
            <a:ext cx="8172450" cy="3882629"/>
          </a:xfrm>
          <a:prstGeom prst="rect">
            <a:avLst/>
          </a:prstGeom>
          <a:noFill/>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highlight>
                  <a:srgbClr val="8EBAE2"/>
                </a:highlight>
              </a:rPr>
              <a:t>walking</a:t>
            </a:r>
            <a:r>
              <a:rPr lang="en-GB" sz="3600" dirty="0"/>
              <a:t> in </a:t>
            </a:r>
            <a:r>
              <a:rPr lang="en-GB" sz="3600" dirty="0">
                <a:highlight>
                  <a:srgbClr val="F14848"/>
                </a:highlight>
              </a:rPr>
              <a:t>car park</a:t>
            </a:r>
            <a:r>
              <a:rPr lang="en-GB" sz="3600" dirty="0"/>
              <a:t> from </a:t>
            </a:r>
            <a:r>
              <a:rPr lang="en-GB" sz="3600" dirty="0">
                <a:highlight>
                  <a:srgbClr val="F14848"/>
                </a:highlight>
              </a:rPr>
              <a:t>office</a:t>
            </a:r>
            <a:r>
              <a:rPr lang="en-GB" sz="3600" dirty="0"/>
              <a:t> to </a:t>
            </a:r>
            <a:r>
              <a:rPr lang="en-GB" sz="3600" dirty="0">
                <a:highlight>
                  <a:srgbClr val="F14848"/>
                </a:highlight>
              </a:rPr>
              <a:t>workshop</a:t>
            </a:r>
            <a:r>
              <a:rPr lang="en-GB" sz="3600" dirty="0"/>
              <a:t> and </a:t>
            </a:r>
            <a:r>
              <a:rPr lang="en-GB" sz="3600" dirty="0">
                <a:highlight>
                  <a:srgbClr val="FFBA01"/>
                </a:highlight>
              </a:rPr>
              <a:t>rolled</a:t>
            </a:r>
            <a:r>
              <a:rPr lang="en-GB" sz="3600" dirty="0"/>
              <a:t> </a:t>
            </a:r>
            <a:r>
              <a:rPr lang="en-GB" sz="3600" dirty="0">
                <a:highlight>
                  <a:srgbClr val="A9D18E"/>
                </a:highlight>
              </a:rPr>
              <a:t>ankle</a:t>
            </a:r>
            <a:endParaRPr lang="en-AU" sz="3600" dirty="0"/>
          </a:p>
          <a:p>
            <a:pPr marL="0" indent="0" algn="ctr">
              <a:lnSpc>
                <a:spcPct val="150000"/>
              </a:lnSpc>
              <a:buNone/>
            </a:pPr>
            <a:endParaRPr lang="en-AU" sz="3600" dirty="0"/>
          </a:p>
        </p:txBody>
      </p:sp>
      <p:sp>
        <p:nvSpPr>
          <p:cNvPr id="3" name="TextBox 2">
            <a:extLst>
              <a:ext uri="{FF2B5EF4-FFF2-40B4-BE49-F238E27FC236}">
                <a16:creationId xmlns:a16="http://schemas.microsoft.com/office/drawing/2014/main" id="{C26820B2-C3BA-4590-8BD3-8FBAAB1E58D9}"/>
              </a:ext>
            </a:extLst>
          </p:cNvPr>
          <p:cNvSpPr txBox="1"/>
          <p:nvPr/>
        </p:nvSpPr>
        <p:spPr>
          <a:xfrm>
            <a:off x="253919" y="2220097"/>
            <a:ext cx="1967009" cy="646331"/>
          </a:xfrm>
          <a:prstGeom prst="rect">
            <a:avLst/>
          </a:prstGeom>
          <a:noFill/>
        </p:spPr>
        <p:txBody>
          <a:bodyPr wrap="square" rtlCol="0">
            <a:spAutoFit/>
          </a:bodyPr>
          <a:lstStyle/>
          <a:p>
            <a:pPr algn="ctr"/>
            <a:r>
              <a:rPr lang="en-AU" dirty="0">
                <a:solidFill>
                  <a:srgbClr val="3083DC"/>
                </a:solidFill>
              </a:rPr>
              <a:t>activity</a:t>
            </a:r>
          </a:p>
          <a:p>
            <a:pPr algn="ctr"/>
            <a:r>
              <a:rPr lang="en-AU" dirty="0">
                <a:solidFill>
                  <a:srgbClr val="3083DC"/>
                </a:solidFill>
              </a:rPr>
              <a:t>activity/walking</a:t>
            </a:r>
          </a:p>
        </p:txBody>
      </p:sp>
      <p:sp>
        <p:nvSpPr>
          <p:cNvPr id="5" name="TextBox 4">
            <a:extLst>
              <a:ext uri="{FF2B5EF4-FFF2-40B4-BE49-F238E27FC236}">
                <a16:creationId xmlns:a16="http://schemas.microsoft.com/office/drawing/2014/main" id="{25A7EE1E-1936-40F1-885E-ABDBD458D02F}"/>
              </a:ext>
            </a:extLst>
          </p:cNvPr>
          <p:cNvSpPr txBox="1"/>
          <p:nvPr/>
        </p:nvSpPr>
        <p:spPr>
          <a:xfrm>
            <a:off x="2220928" y="957263"/>
            <a:ext cx="1967009" cy="646331"/>
          </a:xfrm>
          <a:prstGeom prst="rect">
            <a:avLst/>
          </a:prstGeom>
          <a:noFill/>
        </p:spPr>
        <p:txBody>
          <a:bodyPr wrap="square" rtlCol="0">
            <a:spAutoFit/>
          </a:bodyPr>
          <a:lstStyle/>
          <a:p>
            <a:pPr algn="ctr"/>
            <a:r>
              <a:rPr lang="en-AU" dirty="0">
                <a:solidFill>
                  <a:srgbClr val="F14848"/>
                </a:solidFill>
              </a:rPr>
              <a:t>location</a:t>
            </a:r>
          </a:p>
          <a:p>
            <a:pPr algn="ctr"/>
            <a:r>
              <a:rPr lang="en-AU" dirty="0">
                <a:solidFill>
                  <a:srgbClr val="F14848"/>
                </a:solidFill>
              </a:rPr>
              <a:t>location/car park</a:t>
            </a:r>
          </a:p>
        </p:txBody>
      </p:sp>
      <p:sp>
        <p:nvSpPr>
          <p:cNvPr id="6" name="TextBox 5">
            <a:extLst>
              <a:ext uri="{FF2B5EF4-FFF2-40B4-BE49-F238E27FC236}">
                <a16:creationId xmlns:a16="http://schemas.microsoft.com/office/drawing/2014/main" id="{6C9474B9-6675-422D-871C-E1BC40F952AF}"/>
              </a:ext>
            </a:extLst>
          </p:cNvPr>
          <p:cNvSpPr txBox="1"/>
          <p:nvPr/>
        </p:nvSpPr>
        <p:spPr>
          <a:xfrm>
            <a:off x="4792678" y="957263"/>
            <a:ext cx="1967009" cy="646331"/>
          </a:xfrm>
          <a:prstGeom prst="rect">
            <a:avLst/>
          </a:prstGeom>
          <a:noFill/>
        </p:spPr>
        <p:txBody>
          <a:bodyPr wrap="square" rtlCol="0">
            <a:spAutoFit/>
          </a:bodyPr>
          <a:lstStyle/>
          <a:p>
            <a:pPr algn="ctr"/>
            <a:r>
              <a:rPr lang="en-AU" dirty="0">
                <a:solidFill>
                  <a:srgbClr val="F14848"/>
                </a:solidFill>
              </a:rPr>
              <a:t>location</a:t>
            </a:r>
            <a:br>
              <a:rPr lang="en-AU" dirty="0">
                <a:solidFill>
                  <a:srgbClr val="F14848"/>
                </a:solidFill>
              </a:rPr>
            </a:br>
            <a:r>
              <a:rPr lang="en-AU" dirty="0">
                <a:solidFill>
                  <a:srgbClr val="F14848"/>
                </a:solidFill>
              </a:rPr>
              <a:t>location/office</a:t>
            </a:r>
          </a:p>
        </p:txBody>
      </p:sp>
      <p:sp>
        <p:nvSpPr>
          <p:cNvPr id="7" name="TextBox 6">
            <a:extLst>
              <a:ext uri="{FF2B5EF4-FFF2-40B4-BE49-F238E27FC236}">
                <a16:creationId xmlns:a16="http://schemas.microsoft.com/office/drawing/2014/main" id="{43A83949-4EB6-4DAE-96A9-5AA5075F2974}"/>
              </a:ext>
            </a:extLst>
          </p:cNvPr>
          <p:cNvSpPr txBox="1"/>
          <p:nvPr/>
        </p:nvSpPr>
        <p:spPr>
          <a:xfrm>
            <a:off x="6631729" y="982634"/>
            <a:ext cx="2039763" cy="646331"/>
          </a:xfrm>
          <a:prstGeom prst="rect">
            <a:avLst/>
          </a:prstGeom>
          <a:noFill/>
        </p:spPr>
        <p:txBody>
          <a:bodyPr wrap="square" rtlCol="0">
            <a:spAutoFit/>
          </a:bodyPr>
          <a:lstStyle/>
          <a:p>
            <a:pPr algn="ctr"/>
            <a:r>
              <a:rPr lang="en-AU" dirty="0">
                <a:solidFill>
                  <a:srgbClr val="F14848"/>
                </a:solidFill>
              </a:rPr>
              <a:t>location</a:t>
            </a:r>
          </a:p>
          <a:p>
            <a:pPr algn="ctr"/>
            <a:r>
              <a:rPr lang="en-AU" dirty="0">
                <a:solidFill>
                  <a:srgbClr val="F14848"/>
                </a:solidFill>
              </a:rPr>
              <a:t>location/workshop</a:t>
            </a:r>
          </a:p>
        </p:txBody>
      </p:sp>
      <p:sp>
        <p:nvSpPr>
          <p:cNvPr id="8" name="TextBox 7">
            <a:extLst>
              <a:ext uri="{FF2B5EF4-FFF2-40B4-BE49-F238E27FC236}">
                <a16:creationId xmlns:a16="http://schemas.microsoft.com/office/drawing/2014/main" id="{925252F7-39B8-4006-9BBB-B3F7F04A80C6}"/>
              </a:ext>
            </a:extLst>
          </p:cNvPr>
          <p:cNvSpPr txBox="1"/>
          <p:nvPr/>
        </p:nvSpPr>
        <p:spPr>
          <a:xfrm>
            <a:off x="3651134" y="3073823"/>
            <a:ext cx="1407318" cy="646331"/>
          </a:xfrm>
          <a:prstGeom prst="rect">
            <a:avLst/>
          </a:prstGeom>
          <a:noFill/>
        </p:spPr>
        <p:txBody>
          <a:bodyPr wrap="square" rtlCol="0">
            <a:spAutoFit/>
          </a:bodyPr>
          <a:lstStyle/>
          <a:p>
            <a:pPr algn="ctr"/>
            <a:r>
              <a:rPr lang="en-AU" dirty="0">
                <a:solidFill>
                  <a:srgbClr val="E6AA00"/>
                </a:solidFill>
              </a:rPr>
              <a:t>injury</a:t>
            </a:r>
            <a:br>
              <a:rPr lang="en-AU" dirty="0">
                <a:solidFill>
                  <a:srgbClr val="E6AA00"/>
                </a:solidFill>
              </a:rPr>
            </a:br>
            <a:r>
              <a:rPr lang="en-AU" dirty="0">
                <a:solidFill>
                  <a:srgbClr val="E6AA00"/>
                </a:solidFill>
              </a:rPr>
              <a:t>injury/sprain</a:t>
            </a:r>
          </a:p>
        </p:txBody>
      </p:sp>
      <p:sp>
        <p:nvSpPr>
          <p:cNvPr id="9" name="TextBox 8">
            <a:extLst>
              <a:ext uri="{FF2B5EF4-FFF2-40B4-BE49-F238E27FC236}">
                <a16:creationId xmlns:a16="http://schemas.microsoft.com/office/drawing/2014/main" id="{A9F1B95C-7776-4AF8-A0AD-7CA50D185337}"/>
              </a:ext>
            </a:extLst>
          </p:cNvPr>
          <p:cNvSpPr txBox="1"/>
          <p:nvPr/>
        </p:nvSpPr>
        <p:spPr>
          <a:xfrm>
            <a:off x="5058162" y="3073822"/>
            <a:ext cx="2550609" cy="923330"/>
          </a:xfrm>
          <a:prstGeom prst="rect">
            <a:avLst/>
          </a:prstGeom>
          <a:noFill/>
        </p:spPr>
        <p:txBody>
          <a:bodyPr wrap="square" rtlCol="0">
            <a:spAutoFit/>
          </a:bodyPr>
          <a:lstStyle/>
          <a:p>
            <a:r>
              <a:rPr lang="en-AU" dirty="0">
                <a:solidFill>
                  <a:srgbClr val="9AC87A"/>
                </a:solidFill>
              </a:rPr>
              <a:t>body part</a:t>
            </a:r>
            <a:br>
              <a:rPr lang="en-AU" dirty="0">
                <a:solidFill>
                  <a:srgbClr val="9AC87A"/>
                </a:solidFill>
              </a:rPr>
            </a:br>
            <a:r>
              <a:rPr lang="en-AU" dirty="0">
                <a:solidFill>
                  <a:srgbClr val="9AC87A"/>
                </a:solidFill>
              </a:rPr>
              <a:t>body part/leg</a:t>
            </a:r>
          </a:p>
          <a:p>
            <a:r>
              <a:rPr lang="en-AU" dirty="0">
                <a:solidFill>
                  <a:srgbClr val="9AC87A"/>
                </a:solidFill>
              </a:rPr>
              <a:t>body part/leg/ankle</a:t>
            </a:r>
          </a:p>
        </p:txBody>
      </p:sp>
      <p:sp>
        <p:nvSpPr>
          <p:cNvPr id="2" name="Text Placeholder 1"/>
          <p:cNvSpPr>
            <a:spLocks noGrp="1"/>
          </p:cNvSpPr>
          <p:nvPr>
            <p:ph type="body" sz="quarter" idx="10"/>
          </p:nvPr>
        </p:nvSpPr>
        <p:spPr/>
        <p:txBody>
          <a:bodyPr/>
          <a:lstStyle/>
          <a:p>
            <a:r>
              <a:rPr lang="en-AU" dirty="0"/>
              <a:t>Example accident report – tagged via entity typing</a:t>
            </a:r>
          </a:p>
          <a:p>
            <a:endParaRPr lang="en-AU" dirty="0"/>
          </a:p>
        </p:txBody>
      </p:sp>
      <p:sp>
        <p:nvSpPr>
          <p:cNvPr id="13" name="Text Placeholder 12"/>
          <p:cNvSpPr>
            <a:spLocks noGrp="1"/>
          </p:cNvSpPr>
          <p:nvPr>
            <p:ph type="body" sz="quarter" idx="13"/>
          </p:nvPr>
        </p:nvSpPr>
        <p:spPr/>
        <p:txBody>
          <a:bodyPr/>
          <a:lstStyle/>
          <a:p>
            <a:r>
              <a:rPr lang="en-US" dirty="0"/>
              <a:t>Associate Prof. Wei Liu, </a:t>
            </a:r>
            <a:r>
              <a:rPr lang="en-US" dirty="0" smtClean="0"/>
              <a:t>UWA</a:t>
            </a:r>
            <a:endParaRPr lang="en-US" dirty="0"/>
          </a:p>
        </p:txBody>
      </p:sp>
    </p:spTree>
    <p:extLst>
      <p:ext uri="{BB962C8B-B14F-4D97-AF65-F5344CB8AC3E}">
        <p14:creationId xmlns:p14="http://schemas.microsoft.com/office/powerpoint/2010/main" val="199992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AU" dirty="0" smtClean="0"/>
              <a:t>Natural </a:t>
            </a:r>
            <a:r>
              <a:rPr lang="en-AU" dirty="0" smtClean="0"/>
              <a:t>Language </a:t>
            </a:r>
            <a:r>
              <a:rPr lang="en-AU" dirty="0" smtClean="0"/>
              <a:t>Processing</a:t>
            </a:r>
            <a:endParaRPr lang="en-AU" dirty="0"/>
          </a:p>
          <a:p>
            <a:r>
              <a:rPr lang="en-AU" dirty="0"/>
              <a:t>Word </a:t>
            </a:r>
            <a:r>
              <a:rPr lang="en-AU" dirty="0" err="1" smtClean="0"/>
              <a:t>Embeddings</a:t>
            </a:r>
            <a:endParaRPr lang="en-AU" dirty="0" smtClean="0"/>
          </a:p>
          <a:p>
            <a:r>
              <a:rPr lang="en-AU" dirty="0"/>
              <a:t>Topic </a:t>
            </a:r>
            <a:r>
              <a:rPr lang="en-AU" dirty="0" smtClean="0"/>
              <a:t>Modelling</a:t>
            </a:r>
            <a:endParaRPr lang="en-AU" dirty="0"/>
          </a:p>
          <a:p>
            <a:r>
              <a:rPr lang="en-AU" dirty="0" smtClean="0"/>
              <a:t>Information Extraction</a:t>
            </a:r>
          </a:p>
          <a:p>
            <a:r>
              <a:rPr lang="en-AU" dirty="0" smtClean="0">
                <a:solidFill>
                  <a:schemeClr val="bg1">
                    <a:lumMod val="75000"/>
                  </a:schemeClr>
                </a:solidFill>
              </a:rPr>
              <a:t>Sentiment </a:t>
            </a:r>
            <a:r>
              <a:rPr lang="en-AU" dirty="0">
                <a:solidFill>
                  <a:schemeClr val="bg1">
                    <a:lumMod val="75000"/>
                  </a:schemeClr>
                </a:solidFill>
              </a:rPr>
              <a:t>Detection</a:t>
            </a:r>
          </a:p>
        </p:txBody>
      </p:sp>
      <p:sp>
        <p:nvSpPr>
          <p:cNvPr id="3" name="Text Placeholder 2"/>
          <p:cNvSpPr>
            <a:spLocks noGrp="1"/>
          </p:cNvSpPr>
          <p:nvPr>
            <p:ph type="body" sz="quarter" idx="10"/>
          </p:nvPr>
        </p:nvSpPr>
        <p:spPr/>
        <p:txBody>
          <a:bodyPr/>
          <a:lstStyle/>
          <a:p>
            <a:r>
              <a:rPr lang="en-US" dirty="0" smtClean="0"/>
              <a:t>A day on Natural Language Processing and Text Mining</a:t>
            </a:r>
            <a:endParaRPr lang="en-US" dirty="0"/>
          </a:p>
        </p:txBody>
      </p:sp>
      <p:sp>
        <p:nvSpPr>
          <p:cNvPr id="4" name="Text Placeholder 3"/>
          <p:cNvSpPr>
            <a:spLocks noGrp="1"/>
          </p:cNvSpPr>
          <p:nvPr>
            <p:ph type="body" sz="quarter" idx="12"/>
          </p:nvPr>
        </p:nvSpPr>
        <p:spPr/>
        <p:txBody>
          <a:bodyPr/>
          <a:lstStyle/>
          <a:p>
            <a:r>
              <a:rPr lang="en-US" dirty="0"/>
              <a:t>What is today about?</a:t>
            </a:r>
          </a:p>
        </p:txBody>
      </p:sp>
      <p:sp>
        <p:nvSpPr>
          <p:cNvPr id="5" name="Text Placeholder 4"/>
          <p:cNvSpPr>
            <a:spLocks noGrp="1"/>
          </p:cNvSpPr>
          <p:nvPr>
            <p:ph type="body" sz="quarter" idx="13"/>
          </p:nvPr>
        </p:nvSpPr>
        <p:spPr/>
        <p:txBody>
          <a:bodyPr/>
          <a:lstStyle/>
          <a:p>
            <a:r>
              <a:rPr lang="en-US" dirty="0" smtClean="0"/>
              <a:t>Associate Prof.</a:t>
            </a:r>
            <a:r>
              <a:rPr lang="en-US" dirty="0" smtClean="0"/>
              <a:t> </a:t>
            </a:r>
            <a:r>
              <a:rPr lang="en-US" dirty="0" smtClean="0"/>
              <a:t>Wei Liu, </a:t>
            </a:r>
            <a:r>
              <a:rPr lang="en-US" dirty="0"/>
              <a:t>UWA</a:t>
            </a:r>
          </a:p>
        </p:txBody>
      </p:sp>
      <p:graphicFrame>
        <p:nvGraphicFramePr>
          <p:cNvPr id="8" name="Content Placeholder 4"/>
          <p:cNvGraphicFramePr>
            <a:graphicFrameLocks/>
          </p:cNvGraphicFramePr>
          <p:nvPr>
            <p:extLst/>
          </p:nvPr>
        </p:nvGraphicFramePr>
        <p:xfrm>
          <a:off x="3622286" y="1414124"/>
          <a:ext cx="4174950" cy="3088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0295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smtClean="0"/>
              <a:t>Sequence to Sequence Learning (Encode then Decode)</a:t>
            </a:r>
            <a:endParaRPr lang="en-AU" dirty="0"/>
          </a:p>
        </p:txBody>
      </p:sp>
      <p:sp>
        <p:nvSpPr>
          <p:cNvPr id="5" name="Text Placeholder 4"/>
          <p:cNvSpPr>
            <a:spLocks noGrp="1"/>
          </p:cNvSpPr>
          <p:nvPr>
            <p:ph type="body" sz="quarter" idx="13"/>
          </p:nvPr>
        </p:nvSpPr>
        <p:spPr/>
        <p:txBody>
          <a:bodyPr/>
          <a:lstStyle/>
          <a:p>
            <a:r>
              <a:rPr lang="en-US" dirty="0"/>
              <a:t>Associate Prof. Wei Liu, </a:t>
            </a:r>
            <a:r>
              <a:rPr lang="en-US" dirty="0" smtClean="0"/>
              <a:t>UWA</a:t>
            </a:r>
            <a:endParaRPr lang="en-US" dirty="0"/>
          </a:p>
        </p:txBody>
      </p:sp>
      <p:pic>
        <p:nvPicPr>
          <p:cNvPr id="3074" name="Picture 2" descr="Forecasting with Neural Networks - An Introduction to Sequence-to-Sequence  Modeling Of Time Series – Joseph Eddy – Data scientist, teacher, debate  c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6" y="2880756"/>
            <a:ext cx="3634674" cy="1808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q2seq Model and The Exposure Bias Problem | by Aditya Mohanty | Analytics  Vidhy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572" y="894722"/>
            <a:ext cx="5175849" cy="18915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utomatic Image Captioning Using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97" y="2887723"/>
            <a:ext cx="3812878" cy="180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6537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smtClean="0"/>
              <a:t>LSTM</a:t>
            </a:r>
            <a:endParaRPr lang="en-AU" dirty="0"/>
          </a:p>
        </p:txBody>
      </p:sp>
      <p:sp>
        <p:nvSpPr>
          <p:cNvPr id="3" name="Text Placeholder 2"/>
          <p:cNvSpPr>
            <a:spLocks noGrp="1"/>
          </p:cNvSpPr>
          <p:nvPr>
            <p:ph type="body" sz="quarter" idx="12"/>
          </p:nvPr>
        </p:nvSpPr>
        <p:spPr/>
        <p:txBody>
          <a:bodyPr/>
          <a:lstStyle/>
          <a:p>
            <a:r>
              <a:rPr lang="en-AU" dirty="0" smtClean="0"/>
              <a:t>Contains four interacting layers</a:t>
            </a:r>
            <a:endParaRPr lang="en-AU" dirty="0"/>
          </a:p>
        </p:txBody>
      </p:sp>
      <p:sp>
        <p:nvSpPr>
          <p:cNvPr id="4" name="Text Placeholder 3"/>
          <p:cNvSpPr>
            <a:spLocks noGrp="1"/>
          </p:cNvSpPr>
          <p:nvPr>
            <p:ph type="body" sz="quarter" idx="13"/>
          </p:nvPr>
        </p:nvSpPr>
        <p:spPr/>
        <p:txBody>
          <a:bodyPr/>
          <a:lstStyle/>
          <a:p>
            <a:r>
              <a:rPr lang="en-US" dirty="0"/>
              <a:t>Associate Prof. Wei Liu, </a:t>
            </a:r>
            <a:r>
              <a:rPr lang="en-US" dirty="0" smtClean="0"/>
              <a:t>UWA</a:t>
            </a:r>
            <a:endParaRPr lang="en-US" dirty="0"/>
          </a:p>
        </p:txBody>
      </p:sp>
      <p:pic>
        <p:nvPicPr>
          <p:cNvPr id="8194" name="Picture 2" descr="http://colah.github.io/posts/2015-08-Understanding-LSTMs/img/LSTM3-SimpleRNN.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3366" b="3366"/>
          <a:stretch>
            <a:fillRect/>
          </a:stretch>
        </p:blipFill>
        <p:spPr bwMode="auto">
          <a:xfrm>
            <a:off x="464205" y="1765300"/>
            <a:ext cx="8091488"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1252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smtClean="0"/>
              <a:t>LSTM</a:t>
            </a:r>
            <a:endParaRPr lang="en-AU" dirty="0"/>
          </a:p>
        </p:txBody>
      </p:sp>
      <p:sp>
        <p:nvSpPr>
          <p:cNvPr id="3" name="Text Placeholder 2"/>
          <p:cNvSpPr>
            <a:spLocks noGrp="1"/>
          </p:cNvSpPr>
          <p:nvPr>
            <p:ph type="body" sz="quarter" idx="12"/>
          </p:nvPr>
        </p:nvSpPr>
        <p:spPr/>
        <p:txBody>
          <a:bodyPr/>
          <a:lstStyle/>
          <a:p>
            <a:r>
              <a:rPr lang="en-AU" dirty="0" smtClean="0"/>
              <a:t>Inside a cell</a:t>
            </a:r>
            <a:endParaRPr lang="en-AU" dirty="0"/>
          </a:p>
        </p:txBody>
      </p:sp>
      <p:sp>
        <p:nvSpPr>
          <p:cNvPr id="4" name="Text Placeholder 3"/>
          <p:cNvSpPr>
            <a:spLocks noGrp="1"/>
          </p:cNvSpPr>
          <p:nvPr>
            <p:ph type="body" sz="quarter" idx="13"/>
          </p:nvPr>
        </p:nvSpPr>
        <p:spPr/>
        <p:txBody>
          <a:bodyPr/>
          <a:lstStyle/>
          <a:p>
            <a:r>
              <a:rPr lang="en-US" dirty="0"/>
              <a:t>Associate Prof. Wei Liu, UWA</a:t>
            </a:r>
            <a:endParaRPr lang="en-US" dirty="0"/>
          </a:p>
        </p:txBody>
      </p:sp>
      <p:pic>
        <p:nvPicPr>
          <p:cNvPr id="9218" name="Picture 2" descr="A LSTM neural network."/>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3553" b="35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4662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smtClean="0"/>
              <a:t>LSTM – Forget gate </a:t>
            </a:r>
            <a:endParaRPr lang="en-AU" dirty="0"/>
          </a:p>
        </p:txBody>
      </p:sp>
      <p:sp>
        <p:nvSpPr>
          <p:cNvPr id="7" name="Text Placeholder 6"/>
          <p:cNvSpPr>
            <a:spLocks noGrp="1"/>
          </p:cNvSpPr>
          <p:nvPr>
            <p:ph type="body" sz="quarter" idx="13"/>
          </p:nvPr>
        </p:nvSpPr>
        <p:spPr/>
        <p:txBody>
          <a:bodyPr/>
          <a:lstStyle/>
          <a:p>
            <a:r>
              <a:rPr lang="en-AU" dirty="0"/>
              <a:t>http://colah.github.io/posts/2015-08-Understanding-LSTMs/</a:t>
            </a:r>
          </a:p>
        </p:txBody>
      </p:sp>
      <p:pic>
        <p:nvPicPr>
          <p:cNvPr id="4100" name="Picture 4" descr="http://colah.github.io/posts/2015-08-Understanding-LSTMs/img/LSTM3-focus-f.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xfrm>
            <a:off x="464205" y="1803400"/>
            <a:ext cx="8091488"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8464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smtClean="0"/>
              <a:t>LSTM – Input Gate Layer</a:t>
            </a:r>
            <a:endParaRPr lang="en-AU" dirty="0"/>
          </a:p>
        </p:txBody>
      </p:sp>
      <p:sp>
        <p:nvSpPr>
          <p:cNvPr id="4" name="Text Placeholder 3"/>
          <p:cNvSpPr>
            <a:spLocks noGrp="1"/>
          </p:cNvSpPr>
          <p:nvPr>
            <p:ph type="body" sz="quarter" idx="13"/>
          </p:nvPr>
        </p:nvSpPr>
        <p:spPr/>
        <p:txBody>
          <a:bodyPr/>
          <a:lstStyle/>
          <a:p>
            <a:r>
              <a:rPr lang="en-US" dirty="0"/>
              <a:t>Associate Prof. Wei Liu, UWA</a:t>
            </a:r>
          </a:p>
          <a:p>
            <a:endParaRPr lang="en-AU" dirty="0"/>
          </a:p>
        </p:txBody>
      </p:sp>
      <p:pic>
        <p:nvPicPr>
          <p:cNvPr id="5130" name="Picture 10" descr="http://colah.github.io/posts/2015-08-Understanding-LSTMs/img/LSTM3-focus-i.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xfrm>
            <a:off x="464205" y="1765300"/>
            <a:ext cx="8091488" cy="28241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8370497" y="3326919"/>
                <a:ext cx="6584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400" i="1" smtClean="0">
                              <a:latin typeface="Cambria Math" panose="02040503050406030204" pitchFamily="18" charset="0"/>
                            </a:rPr>
                          </m:ctrlPr>
                        </m:sSubPr>
                        <m:e>
                          <m:r>
                            <a:rPr lang="en-AU" sz="2400" i="1">
                              <a:latin typeface="Cambria Math" panose="02040503050406030204" pitchFamily="18" charset="0"/>
                            </a:rPr>
                            <m:t>𝑏</m:t>
                          </m:r>
                        </m:e>
                        <m:sub>
                          <m:r>
                            <a:rPr lang="en-AU" sz="2400" b="0" i="1" smtClean="0">
                              <a:latin typeface="Cambria Math" panose="02040503050406030204" pitchFamily="18" charset="0"/>
                            </a:rPr>
                            <m:t>𝐶</m:t>
                          </m:r>
                        </m:sub>
                      </m:sSub>
                      <m:r>
                        <a:rPr lang="en-AU" sz="2400" b="0" i="1" smtClean="0">
                          <a:latin typeface="Cambria Math" panose="02040503050406030204" pitchFamily="18" charset="0"/>
                        </a:rPr>
                        <m:t>)</m:t>
                      </m:r>
                    </m:oMath>
                  </m:oMathPara>
                </a14:m>
                <a:endParaRPr lang="en-AU"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8370497" y="3326919"/>
                <a:ext cx="658483" cy="369332"/>
              </a:xfrm>
              <a:prstGeom prst="rect">
                <a:avLst/>
              </a:prstGeom>
              <a:blipFill>
                <a:blip r:embed="rId3"/>
                <a:stretch>
                  <a:fillRect r="-5556" b="-35000"/>
                </a:stretch>
              </a:blipFill>
            </p:spPr>
            <p:txBody>
              <a:bodyPr/>
              <a:lstStyle/>
              <a:p>
                <a:r>
                  <a:rPr lang="en-AU">
                    <a:noFill/>
                  </a:rPr>
                  <a:t> </a:t>
                </a:r>
              </a:p>
            </p:txBody>
          </p:sp>
        </mc:Fallback>
      </mc:AlternateContent>
    </p:spTree>
    <p:extLst>
      <p:ext uri="{BB962C8B-B14F-4D97-AF65-F5344CB8AC3E}">
        <p14:creationId xmlns:p14="http://schemas.microsoft.com/office/powerpoint/2010/main" val="2979492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smtClean="0"/>
              <a:t>LSTM - Update</a:t>
            </a:r>
            <a:endParaRPr lang="en-AU" dirty="0"/>
          </a:p>
        </p:txBody>
      </p:sp>
      <p:sp>
        <p:nvSpPr>
          <p:cNvPr id="4" name="Text Placeholder 3"/>
          <p:cNvSpPr>
            <a:spLocks noGrp="1"/>
          </p:cNvSpPr>
          <p:nvPr>
            <p:ph type="body" sz="quarter" idx="13"/>
          </p:nvPr>
        </p:nvSpPr>
        <p:spPr/>
        <p:txBody>
          <a:bodyPr/>
          <a:lstStyle/>
          <a:p>
            <a:r>
              <a:rPr lang="en-US" dirty="0"/>
              <a:t>Associate Prof. Wei Liu, UWA</a:t>
            </a:r>
          </a:p>
          <a:p>
            <a:endParaRPr lang="en-AU" dirty="0"/>
          </a:p>
        </p:txBody>
      </p:sp>
      <p:pic>
        <p:nvPicPr>
          <p:cNvPr id="6146" name="Picture 2" descr="http://colah.github.io/posts/2015-08-Understanding-LSTMs/img/LSTM3-focus-C.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642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smtClean="0"/>
              <a:t>LSTM – Output Gate</a:t>
            </a:r>
            <a:endParaRPr lang="en-AU" dirty="0"/>
          </a:p>
        </p:txBody>
      </p:sp>
      <p:sp>
        <p:nvSpPr>
          <p:cNvPr id="4" name="Text Placeholder 3"/>
          <p:cNvSpPr>
            <a:spLocks noGrp="1"/>
          </p:cNvSpPr>
          <p:nvPr>
            <p:ph type="body" sz="quarter" idx="13"/>
          </p:nvPr>
        </p:nvSpPr>
        <p:spPr/>
        <p:txBody>
          <a:bodyPr/>
          <a:lstStyle/>
          <a:p>
            <a:r>
              <a:rPr lang="en-US" dirty="0"/>
              <a:t>Associate Prof. Wei Liu, </a:t>
            </a:r>
            <a:r>
              <a:rPr lang="en-US" dirty="0" smtClean="0"/>
              <a:t>UWA</a:t>
            </a:r>
            <a:endParaRPr lang="en-US" dirty="0"/>
          </a:p>
        </p:txBody>
      </p:sp>
      <p:pic>
        <p:nvPicPr>
          <p:cNvPr id="7170" name="Picture 2" descr="http://colah.github.io/posts/2015-08-Understanding-LSTMs/img/LSTM3-focus-o.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4341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smtClean="0"/>
              <a:t>Sequence to Sequence Learning (Encode then Decode)</a:t>
            </a:r>
            <a:endParaRPr lang="en-AU" dirty="0"/>
          </a:p>
        </p:txBody>
      </p:sp>
      <p:sp>
        <p:nvSpPr>
          <p:cNvPr id="5" name="Text Placeholder 4"/>
          <p:cNvSpPr>
            <a:spLocks noGrp="1"/>
          </p:cNvSpPr>
          <p:nvPr>
            <p:ph type="body" sz="quarter" idx="13"/>
          </p:nvPr>
        </p:nvSpPr>
        <p:spPr/>
        <p:txBody>
          <a:bodyPr/>
          <a:lstStyle/>
          <a:p>
            <a:r>
              <a:rPr lang="en-US" dirty="0"/>
              <a:t>Associate Prof. Wei Liu, </a:t>
            </a:r>
            <a:r>
              <a:rPr lang="en-US" dirty="0" smtClean="0"/>
              <a:t>UWA</a:t>
            </a:r>
            <a:endParaRPr lang="en-US" dirty="0"/>
          </a:p>
        </p:txBody>
      </p:sp>
      <p:pic>
        <p:nvPicPr>
          <p:cNvPr id="3074" name="Picture 2" descr="Forecasting with Neural Networks - An Introduction to Sequence-to-Sequence  Modeling Of Time Series – Joseph Eddy – Data scientist, teacher, debate  c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6" y="2880756"/>
            <a:ext cx="3634674" cy="1808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q2seq Model and The Exposure Bias Problem | by Aditya Mohanty | Analytics  Vidhy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776" y="901689"/>
            <a:ext cx="5175849" cy="18915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utomatic Image Captioning Using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97" y="2887723"/>
            <a:ext cx="3812878" cy="180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1245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3677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12.0 Overview</a:t>
            </a:r>
          </a:p>
          <a:p>
            <a:r>
              <a:rPr lang="en-US" sz="3600" dirty="0" smtClean="0"/>
              <a:t>What we can get out of Natural Language Texts</a:t>
            </a:r>
            <a:endParaRPr lang="en-US" sz="3600" dirty="0"/>
          </a:p>
        </p:txBody>
      </p:sp>
    </p:spTree>
    <p:extLst>
      <p:ext uri="{BB962C8B-B14F-4D97-AF65-F5344CB8AC3E}">
        <p14:creationId xmlns:p14="http://schemas.microsoft.com/office/powerpoint/2010/main" val="23940754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3639461" cy="871833"/>
          </a:xfrm>
        </p:spPr>
        <p:txBody>
          <a:bodyPr/>
          <a:lstStyle/>
          <a:p>
            <a:r>
              <a:rPr lang="en-AU" dirty="0" smtClean="0"/>
              <a:t>Election predication – news article analysis</a:t>
            </a:r>
          </a:p>
          <a:p>
            <a:r>
              <a:rPr lang="en-AU" dirty="0" smtClean="0"/>
              <a:t>Medical diagnosis</a:t>
            </a:r>
          </a:p>
          <a:p>
            <a:r>
              <a:rPr lang="en-AU" dirty="0" err="1" smtClean="0"/>
              <a:t>Pubmed</a:t>
            </a:r>
            <a:r>
              <a:rPr lang="en-AU" dirty="0" smtClean="0"/>
              <a:t> Article Analysis </a:t>
            </a:r>
          </a:p>
          <a:p>
            <a:endParaRPr lang="en-AU" dirty="0"/>
          </a:p>
        </p:txBody>
      </p:sp>
      <p:sp>
        <p:nvSpPr>
          <p:cNvPr id="3" name="Text Placeholder 2"/>
          <p:cNvSpPr>
            <a:spLocks noGrp="1"/>
          </p:cNvSpPr>
          <p:nvPr>
            <p:ph type="body" sz="quarter" idx="10"/>
          </p:nvPr>
        </p:nvSpPr>
        <p:spPr/>
        <p:txBody>
          <a:bodyPr/>
          <a:lstStyle/>
          <a:p>
            <a:r>
              <a:rPr lang="en-AU" dirty="0" smtClean="0"/>
              <a:t>What we can get out of natural language text</a:t>
            </a:r>
            <a:endParaRPr lang="en-AU" dirty="0"/>
          </a:p>
        </p:txBody>
      </p:sp>
      <p:sp>
        <p:nvSpPr>
          <p:cNvPr id="4" name="Text Placeholder 3"/>
          <p:cNvSpPr>
            <a:spLocks noGrp="1"/>
          </p:cNvSpPr>
          <p:nvPr>
            <p:ph type="body" sz="quarter" idx="12"/>
          </p:nvPr>
        </p:nvSpPr>
        <p:spPr/>
        <p:txBody>
          <a:bodyPr/>
          <a:lstStyle/>
          <a:p>
            <a:r>
              <a:rPr lang="en-AU" dirty="0" smtClean="0"/>
              <a:t>Past Projects</a:t>
            </a:r>
            <a:endParaRPr lang="en-AU" dirty="0"/>
          </a:p>
        </p:txBody>
      </p:sp>
      <p:pic>
        <p:nvPicPr>
          <p:cNvPr id="6" name="Picture 5"/>
          <p:cNvPicPr>
            <a:picLocks noChangeAspect="1"/>
          </p:cNvPicPr>
          <p:nvPr/>
        </p:nvPicPr>
        <p:blipFill>
          <a:blip r:embed="rId2"/>
          <a:stretch>
            <a:fillRect/>
          </a:stretch>
        </p:blipFill>
        <p:spPr>
          <a:xfrm>
            <a:off x="4560498" y="968924"/>
            <a:ext cx="4394006" cy="2412174"/>
          </a:xfrm>
          <a:prstGeom prst="rect">
            <a:avLst/>
          </a:prstGeom>
        </p:spPr>
      </p:pic>
      <p:pic>
        <p:nvPicPr>
          <p:cNvPr id="8" name="Content Placeholder 3" descr="screenshot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944043" y="3452746"/>
            <a:ext cx="3752862" cy="1547947"/>
          </a:xfrm>
          <a:prstGeom prst="rect">
            <a:avLst/>
          </a:prstGeom>
        </p:spPr>
      </p:pic>
      <p:pic>
        <p:nvPicPr>
          <p:cNvPr id="9" name="Picture 8" descr="results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6912" y="2923513"/>
            <a:ext cx="1470313" cy="16541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descr="results1.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1096" y="2923513"/>
            <a:ext cx="1456392" cy="16384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353788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77566" y="193598"/>
            <a:ext cx="4126562" cy="1683821"/>
            <a:chOff x="249532" y="211082"/>
            <a:chExt cx="4206558" cy="2200716"/>
          </a:xfrm>
          <a:solidFill>
            <a:schemeClr val="accent5">
              <a:lumMod val="20000"/>
              <a:lumOff val="80000"/>
            </a:schemeClr>
          </a:solidFill>
        </p:grpSpPr>
        <p:sp>
          <p:nvSpPr>
            <p:cNvPr id="30" name="Rectangle 29"/>
            <p:cNvSpPr/>
            <p:nvPr/>
          </p:nvSpPr>
          <p:spPr>
            <a:xfrm>
              <a:off x="249532" y="211082"/>
              <a:ext cx="4206558" cy="2200716"/>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31" name="TextBox 18"/>
            <p:cNvSpPr txBox="1"/>
            <p:nvPr/>
          </p:nvSpPr>
          <p:spPr>
            <a:xfrm>
              <a:off x="334526" y="211082"/>
              <a:ext cx="4021511" cy="43709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Part-of-Speech Tagging &amp; Grammar Tree</a:t>
              </a:r>
            </a:p>
          </p:txBody>
        </p:sp>
        <p:sp>
          <p:nvSpPr>
            <p:cNvPr id="32" name="TextBox 19"/>
            <p:cNvSpPr txBox="1"/>
            <p:nvPr/>
          </p:nvSpPr>
          <p:spPr>
            <a:xfrm>
              <a:off x="292702" y="730313"/>
              <a:ext cx="2366263" cy="1528577"/>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Stanford Dependency Parser</a:t>
              </a:r>
            </a:p>
            <a:p>
              <a:pPr marL="171450" indent="-171450">
                <a:buFont typeface="Arial" panose="020B0604020202020204" pitchFamily="34" charset="0"/>
                <a:buChar char="•"/>
              </a:pPr>
              <a:r>
                <a:rPr lang="en-AU" sz="1000" dirty="0" smtClean="0"/>
                <a:t>Grammatically parse sentences in each report</a:t>
              </a:r>
            </a:p>
            <a:p>
              <a:pPr marL="171450" indent="-171450">
                <a:buFont typeface="Arial" panose="020B0604020202020204" pitchFamily="34" charset="0"/>
                <a:buChar char="•"/>
              </a:pPr>
              <a:r>
                <a:rPr lang="en-AU" sz="1000" dirty="0" smtClean="0"/>
                <a:t>Parts of speech (e.g., nouns, verbs, and adjectives)</a:t>
              </a:r>
            </a:p>
            <a:p>
              <a:pPr marL="171450" indent="-171450">
                <a:buFont typeface="Arial" panose="020B0604020202020204" pitchFamily="34" charset="0"/>
                <a:buChar char="•"/>
              </a:pPr>
              <a:r>
                <a:rPr lang="en-AU" sz="1000" dirty="0" smtClean="0"/>
                <a:t>Relationships between words (e.g., modifiers, compounds)</a:t>
              </a:r>
            </a:p>
          </p:txBody>
        </p:sp>
        <p:pic>
          <p:nvPicPr>
            <p:cNvPr id="33" name="Picture 3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74732" y="759988"/>
              <a:ext cx="1728788" cy="1493673"/>
            </a:xfrm>
            <a:prstGeom prst="rect">
              <a:avLst/>
            </a:prstGeom>
            <a:grpFill/>
            <a:ln>
              <a:solidFill>
                <a:schemeClr val="tx1"/>
              </a:solidFill>
            </a:ln>
          </p:spPr>
        </p:pic>
      </p:grpSp>
      <p:sp>
        <p:nvSpPr>
          <p:cNvPr id="5" name="Rectangle 4"/>
          <p:cNvSpPr/>
          <p:nvPr/>
        </p:nvSpPr>
        <p:spPr>
          <a:xfrm>
            <a:off x="2192136" y="1950664"/>
            <a:ext cx="4111993" cy="1347519"/>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6" name="TextBox 26"/>
          <p:cNvSpPr txBox="1"/>
          <p:nvPr/>
        </p:nvSpPr>
        <p:spPr>
          <a:xfrm>
            <a:off x="2355510" y="1989139"/>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Noun Phrase </a:t>
            </a:r>
            <a:r>
              <a:rPr lang="en-AU" sz="1600" b="1" dirty="0" err="1" smtClean="0">
                <a:solidFill>
                  <a:srgbClr val="C00000"/>
                </a:solidFill>
              </a:rPr>
              <a:t>Chunker</a:t>
            </a:r>
            <a:endParaRPr lang="en-AU" sz="1600" b="1" dirty="0" smtClean="0"/>
          </a:p>
        </p:txBody>
      </p:sp>
      <p:sp>
        <p:nvSpPr>
          <p:cNvPr id="7" name="TextBox 27"/>
          <p:cNvSpPr txBox="1"/>
          <p:nvPr/>
        </p:nvSpPr>
        <p:spPr>
          <a:xfrm>
            <a:off x="2260944" y="2271907"/>
            <a:ext cx="4043185"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Identify noun phrases</a:t>
            </a:r>
          </a:p>
          <a:p>
            <a:pPr marL="171450" indent="-171450">
              <a:buFont typeface="Arial" panose="020B0604020202020204" pitchFamily="34" charset="0"/>
              <a:buChar char="•"/>
            </a:pPr>
            <a:r>
              <a:rPr lang="en-AU" sz="1000" dirty="0" smtClean="0"/>
              <a:t>Find complete noun phrases, such as ‘Archean greenstone belt’</a:t>
            </a:r>
          </a:p>
          <a:p>
            <a:pPr marL="171450" indent="-171450">
              <a:buFont typeface="Arial" panose="020B0604020202020204" pitchFamily="34" charset="0"/>
              <a:buChar char="•"/>
            </a:pPr>
            <a:r>
              <a:rPr lang="en-AU" sz="1000" dirty="0" smtClean="0"/>
              <a:t>Document normalising-splitting sentences-noun phrase identification (using Part-of-Speech pattern)</a:t>
            </a:r>
          </a:p>
          <a:p>
            <a:pPr marL="628650" lvl="1" indent="-171450">
              <a:buFont typeface="Arial" panose="020B0604020202020204" pitchFamily="34" charset="0"/>
              <a:buChar char="•"/>
            </a:pPr>
            <a:r>
              <a:rPr lang="en-AU" sz="1000" dirty="0" smtClean="0"/>
              <a:t>e.g. </a:t>
            </a:r>
            <a:r>
              <a:rPr lang="en-AU" sz="1000" i="1" dirty="0" smtClean="0"/>
              <a:t>&lt;NN</a:t>
            </a:r>
            <a:r>
              <a:rPr lang="en-AU" sz="1000" i="1" dirty="0"/>
              <a:t>.*|JJ&gt;*&lt;NN.*&gt;  -- Nouns and Adjectives, terminated with </a:t>
            </a:r>
            <a:r>
              <a:rPr lang="en-AU" sz="1000" i="1" dirty="0" smtClean="0"/>
              <a:t>Nouns</a:t>
            </a:r>
          </a:p>
        </p:txBody>
      </p:sp>
      <p:sp>
        <p:nvSpPr>
          <p:cNvPr id="8" name="Rectangle 7"/>
          <p:cNvSpPr/>
          <p:nvPr/>
        </p:nvSpPr>
        <p:spPr>
          <a:xfrm>
            <a:off x="2155164" y="3393217"/>
            <a:ext cx="4148964" cy="13920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9" name="Rectangle 8"/>
          <p:cNvSpPr/>
          <p:nvPr/>
        </p:nvSpPr>
        <p:spPr>
          <a:xfrm>
            <a:off x="2208553" y="3701748"/>
            <a:ext cx="3890615" cy="5539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a:t>Extract key phrases</a:t>
            </a:r>
          </a:p>
          <a:p>
            <a:pPr marL="171450" indent="-171450">
              <a:buFont typeface="Arial" panose="020B0604020202020204" pitchFamily="34" charset="0"/>
              <a:buChar char="•"/>
            </a:pPr>
            <a:r>
              <a:rPr lang="en-AU" sz="1000" dirty="0"/>
              <a:t>Keep phrases if they match our dictionary</a:t>
            </a:r>
          </a:p>
          <a:p>
            <a:pPr marL="171450" indent="-171450">
              <a:buFont typeface="Arial" panose="020B0604020202020204" pitchFamily="34" charset="0"/>
              <a:buChar char="•"/>
            </a:pPr>
            <a:r>
              <a:rPr lang="en-AU" sz="1000" i="1" u="sng" dirty="0"/>
              <a:t>Provides key phrase summaries of the report</a:t>
            </a:r>
          </a:p>
        </p:txBody>
      </p:sp>
      <p:sp>
        <p:nvSpPr>
          <p:cNvPr id="10" name="TextBox 40"/>
          <p:cNvSpPr txBox="1"/>
          <p:nvPr/>
        </p:nvSpPr>
        <p:spPr>
          <a:xfrm>
            <a:off x="2195674" y="3363194"/>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Page Ranking &amp; Key Noun Phrases</a:t>
            </a:r>
            <a:endParaRPr lang="en-AU" sz="1600" b="1" dirty="0" smtClean="0"/>
          </a:p>
        </p:txBody>
      </p:sp>
      <p:sp>
        <p:nvSpPr>
          <p:cNvPr id="11" name="Rectangle 10"/>
          <p:cNvSpPr/>
          <p:nvPr/>
        </p:nvSpPr>
        <p:spPr>
          <a:xfrm>
            <a:off x="2260944" y="4221504"/>
            <a:ext cx="3972302" cy="553998"/>
          </a:xfrm>
          <a:prstGeom prst="rect">
            <a:avLst/>
          </a:prstGeom>
          <a:solidFill>
            <a:schemeClr val="bg1"/>
          </a:solid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i="1" dirty="0" smtClean="0"/>
              <a:t>hole, located, drilling, sequence, work, nickel laterite, mapping, exploration, body, range, </a:t>
            </a:r>
            <a:r>
              <a:rPr lang="en-AU" sz="1000" i="1" dirty="0" err="1" smtClean="0"/>
              <a:t>bif</a:t>
            </a:r>
            <a:r>
              <a:rPr lang="en-AU" sz="1000" i="1" dirty="0" smtClean="0"/>
              <a:t>, potential, period, belt, deposit, terrane, amphibolite, mineralisation, …</a:t>
            </a:r>
            <a:endParaRPr lang="en-AU" sz="1000" i="1" dirty="0"/>
          </a:p>
        </p:txBody>
      </p:sp>
      <p:grpSp>
        <p:nvGrpSpPr>
          <p:cNvPr id="12" name="Group 11"/>
          <p:cNvGrpSpPr/>
          <p:nvPr/>
        </p:nvGrpSpPr>
        <p:grpSpPr>
          <a:xfrm>
            <a:off x="96268" y="1655210"/>
            <a:ext cx="1813135" cy="2578994"/>
            <a:chOff x="88242" y="505744"/>
            <a:chExt cx="1722376" cy="3838163"/>
          </a:xfrm>
        </p:grpSpPr>
        <p:sp>
          <p:nvSpPr>
            <p:cNvPr id="26" name="Rectangle 25"/>
            <p:cNvSpPr/>
            <p:nvPr/>
          </p:nvSpPr>
          <p:spPr>
            <a:xfrm flipH="1" flipV="1">
              <a:off x="88242" y="505744"/>
              <a:ext cx="1722376" cy="3838163"/>
            </a:xfrm>
            <a:prstGeom prst="rect">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27" name="Group 26"/>
            <p:cNvGrpSpPr/>
            <p:nvPr/>
          </p:nvGrpSpPr>
          <p:grpSpPr>
            <a:xfrm>
              <a:off x="150585" y="592525"/>
              <a:ext cx="1633811" cy="3621829"/>
              <a:chOff x="71027" y="2340048"/>
              <a:chExt cx="1633811" cy="3621829"/>
            </a:xfrm>
          </p:grpSpPr>
          <p:sp>
            <p:nvSpPr>
              <p:cNvPr id="28" name="TextBox 45"/>
              <p:cNvSpPr txBox="1"/>
              <p:nvPr/>
            </p:nvSpPr>
            <p:spPr>
              <a:xfrm>
                <a:off x="76045" y="2847167"/>
                <a:ext cx="1628793" cy="31147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Build from a variety of geology related resources</a:t>
                </a:r>
              </a:p>
              <a:p>
                <a:pPr marL="171450" indent="-171450">
                  <a:buFont typeface="Arial" panose="020B0604020202020204" pitchFamily="34" charset="0"/>
                  <a:buChar char="•"/>
                </a:pPr>
                <a:r>
                  <a:rPr lang="en-AU" sz="1000" dirty="0" smtClean="0"/>
                  <a:t>General geology dictionary</a:t>
                </a:r>
              </a:p>
              <a:p>
                <a:pPr marL="171450" indent="-171450">
                  <a:buFont typeface="Arial" panose="020B0604020202020204" pitchFamily="34" charset="0"/>
                  <a:buChar char="•"/>
                </a:pPr>
                <a:r>
                  <a:rPr lang="en-AU" sz="1000" dirty="0" smtClean="0"/>
                  <a:t>Schlumberger oilfields glossary</a:t>
                </a:r>
              </a:p>
              <a:p>
                <a:pPr marL="171450" indent="-171450">
                  <a:buFont typeface="Arial" panose="020B0604020202020204" pitchFamily="34" charset="0"/>
                  <a:buChar char="•"/>
                </a:pPr>
                <a:r>
                  <a:rPr lang="en-AU" sz="1000" dirty="0" smtClean="0"/>
                  <a:t>Other web sources (webpages, databased </a:t>
                </a:r>
                <a:r>
                  <a:rPr lang="en-AU" sz="1000" dirty="0" err="1" smtClean="0"/>
                  <a:t>etc</a:t>
                </a:r>
                <a:r>
                  <a:rPr lang="en-AU" sz="1000" dirty="0" smtClean="0"/>
                  <a:t>)</a:t>
                </a:r>
              </a:p>
              <a:p>
                <a:endParaRPr lang="en-AU" sz="1000" dirty="0" smtClean="0"/>
              </a:p>
              <a:p>
                <a:r>
                  <a:rPr lang="en-AU" sz="1000" b="1" dirty="0" smtClean="0"/>
                  <a:t>Clean extracted terms</a:t>
                </a:r>
              </a:p>
              <a:p>
                <a:pPr marL="171450" indent="-171450">
                  <a:buFont typeface="Arial" panose="020B0604020202020204" pitchFamily="34" charset="0"/>
                  <a:buChar char="•"/>
                </a:pPr>
                <a:r>
                  <a:rPr lang="en-AU" sz="1000" dirty="0" smtClean="0"/>
                  <a:t>Lemmatisation</a:t>
                </a:r>
              </a:p>
              <a:p>
                <a:pPr marL="171450" indent="-171450">
                  <a:buFont typeface="Arial" panose="020B0604020202020204" pitchFamily="34" charset="0"/>
                  <a:buChar char="•"/>
                </a:pPr>
                <a:r>
                  <a:rPr lang="en-AU" sz="1000" dirty="0" smtClean="0"/>
                  <a:t>Noise removal</a:t>
                </a:r>
              </a:p>
            </p:txBody>
          </p:sp>
          <p:sp>
            <p:nvSpPr>
              <p:cNvPr id="29" name="TextBox 46"/>
              <p:cNvSpPr txBox="1"/>
              <p:nvPr/>
            </p:nvSpPr>
            <p:spPr>
              <a:xfrm>
                <a:off x="71027" y="2340048"/>
                <a:ext cx="1628795" cy="5038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chemeClr val="accent4">
                        <a:lumMod val="75000"/>
                      </a:schemeClr>
                    </a:solidFill>
                  </a:rPr>
                  <a:t>Dictionary</a:t>
                </a:r>
              </a:p>
            </p:txBody>
          </p:sp>
        </p:grpSp>
      </p:grpSp>
      <p:sp>
        <p:nvSpPr>
          <p:cNvPr id="13" name="Bent-Up Arrow 12"/>
          <p:cNvSpPr/>
          <p:nvPr/>
        </p:nvSpPr>
        <p:spPr>
          <a:xfrm rot="5400000">
            <a:off x="1260168" y="4165412"/>
            <a:ext cx="467709" cy="949629"/>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14" name="Group 13"/>
          <p:cNvGrpSpPr/>
          <p:nvPr/>
        </p:nvGrpSpPr>
        <p:grpSpPr>
          <a:xfrm>
            <a:off x="6527426" y="1975164"/>
            <a:ext cx="2498280" cy="2000234"/>
            <a:chOff x="6455175" y="1210614"/>
            <a:chExt cx="2498280" cy="3486102"/>
          </a:xfrm>
          <a:solidFill>
            <a:schemeClr val="accent5">
              <a:lumMod val="20000"/>
              <a:lumOff val="80000"/>
            </a:schemeClr>
          </a:solidFill>
        </p:grpSpPr>
        <p:sp>
          <p:nvSpPr>
            <p:cNvPr id="22" name="Rectangle 21"/>
            <p:cNvSpPr/>
            <p:nvPr/>
          </p:nvSpPr>
          <p:spPr>
            <a:xfrm>
              <a:off x="6455175" y="1210614"/>
              <a:ext cx="2498280" cy="3486102"/>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sz="1000"/>
            </a:p>
          </p:txBody>
        </p:sp>
        <p:grpSp>
          <p:nvGrpSpPr>
            <p:cNvPr id="23" name="Group 22"/>
            <p:cNvGrpSpPr/>
            <p:nvPr/>
          </p:nvGrpSpPr>
          <p:grpSpPr>
            <a:xfrm>
              <a:off x="6516938" y="1319425"/>
              <a:ext cx="2297823" cy="2783343"/>
              <a:chOff x="6649793" y="775704"/>
              <a:chExt cx="2246062" cy="2613063"/>
            </a:xfrm>
            <a:grpFill/>
          </p:grpSpPr>
          <p:sp>
            <p:nvSpPr>
              <p:cNvPr id="24" name="TextBox 54"/>
              <p:cNvSpPr txBox="1"/>
              <p:nvPr/>
            </p:nvSpPr>
            <p:spPr>
              <a:xfrm>
                <a:off x="6649793" y="775704"/>
                <a:ext cx="2246061" cy="956824"/>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Summary Graphs &amp; Visualisation</a:t>
                </a:r>
              </a:p>
            </p:txBody>
          </p:sp>
          <p:sp>
            <p:nvSpPr>
              <p:cNvPr id="25" name="TextBox 56"/>
              <p:cNvSpPr txBox="1"/>
              <p:nvPr/>
            </p:nvSpPr>
            <p:spPr>
              <a:xfrm>
                <a:off x="6675623" y="1726916"/>
                <a:ext cx="2220232" cy="166185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Merge grammar tree</a:t>
                </a:r>
              </a:p>
              <a:p>
                <a:pPr marL="171450" indent="-171450">
                  <a:buFont typeface="Arial" panose="020B0604020202020204" pitchFamily="34" charset="0"/>
                  <a:buChar char="•"/>
                </a:pPr>
                <a:r>
                  <a:rPr lang="en-AU" sz="1000" dirty="0" smtClean="0"/>
                  <a:t>Merge compound nouns together, keep modifiers</a:t>
                </a:r>
              </a:p>
              <a:p>
                <a:pPr marL="171450" indent="-171450">
                  <a:buFont typeface="Arial" panose="020B0604020202020204" pitchFamily="34" charset="0"/>
                  <a:buChar char="•"/>
                </a:pPr>
                <a:r>
                  <a:rPr lang="en-AU" sz="1000" i="1" u="sng" dirty="0" smtClean="0"/>
                  <a:t>Provides a visual summary of the report</a:t>
                </a:r>
              </a:p>
              <a:p>
                <a:pPr marL="285750" indent="-285750">
                  <a:buFont typeface="Arial" panose="020B0604020202020204" pitchFamily="34" charset="0"/>
                  <a:buChar char="•"/>
                </a:pPr>
                <a:endParaRPr lang="en-AU" sz="1000" dirty="0"/>
              </a:p>
            </p:txBody>
          </p:sp>
        </p:grpSp>
      </p:grpSp>
      <p:sp>
        <p:nvSpPr>
          <p:cNvPr id="15" name="Bent-Up Arrow 14"/>
          <p:cNvSpPr/>
          <p:nvPr/>
        </p:nvSpPr>
        <p:spPr>
          <a:xfrm>
            <a:off x="6754309" y="4234204"/>
            <a:ext cx="983788" cy="485772"/>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r="44980"/>
          <a:stretch/>
        </p:blipFill>
        <p:spPr>
          <a:xfrm>
            <a:off x="6428461" y="346824"/>
            <a:ext cx="2619272" cy="1104922"/>
          </a:xfrm>
          <a:prstGeom prst="rect">
            <a:avLst/>
          </a:prstGeom>
          <a:ln>
            <a:solidFill>
              <a:schemeClr val="tx1"/>
            </a:solidFill>
          </a:ln>
        </p:spPr>
      </p:pic>
      <p:sp>
        <p:nvSpPr>
          <p:cNvPr id="17" name="Right Arrow 16"/>
          <p:cNvSpPr/>
          <p:nvPr/>
        </p:nvSpPr>
        <p:spPr>
          <a:xfrm rot="5400000" flipH="1">
            <a:off x="7490931" y="1471946"/>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8" name="Right Arrow 17"/>
          <p:cNvSpPr/>
          <p:nvPr/>
        </p:nvSpPr>
        <p:spPr>
          <a:xfrm rot="10800000" flipH="1">
            <a:off x="1623258" y="618758"/>
            <a:ext cx="465564" cy="307510"/>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9" name="TextBox 62"/>
          <p:cNvSpPr txBox="1"/>
          <p:nvPr/>
        </p:nvSpPr>
        <p:spPr>
          <a:xfrm>
            <a:off x="9977" y="177291"/>
            <a:ext cx="1646605"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400" b="1" dirty="0" smtClean="0"/>
              <a:t>GSWA</a:t>
            </a:r>
          </a:p>
          <a:p>
            <a:r>
              <a:rPr lang="en-AU" sz="2400" b="1" dirty="0" smtClean="0"/>
              <a:t>Exploration</a:t>
            </a:r>
          </a:p>
          <a:p>
            <a:r>
              <a:rPr lang="en-AU" sz="2400" b="1" dirty="0" smtClean="0"/>
              <a:t>Report</a:t>
            </a:r>
            <a:endParaRPr lang="en-BZ" sz="2400" b="1" dirty="0"/>
          </a:p>
        </p:txBody>
      </p:sp>
      <p:sp>
        <p:nvSpPr>
          <p:cNvPr id="20" name="Right Arrow 19"/>
          <p:cNvSpPr/>
          <p:nvPr/>
        </p:nvSpPr>
        <p:spPr>
          <a:xfrm rot="16200000" flipH="1">
            <a:off x="2170228" y="1637189"/>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21" name="Right Arrow 20"/>
          <p:cNvSpPr/>
          <p:nvPr/>
        </p:nvSpPr>
        <p:spPr>
          <a:xfrm rot="16200000" flipH="1">
            <a:off x="2132033" y="3267764"/>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Tree>
    <p:extLst>
      <p:ext uri="{BB962C8B-B14F-4D97-AF65-F5344CB8AC3E}">
        <p14:creationId xmlns:p14="http://schemas.microsoft.com/office/powerpoint/2010/main" val="4003832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smtClean="0"/>
              <a:t>Maintenance Work Order Processing</a:t>
            </a:r>
            <a:endParaRPr lang="en-AU" dirty="0"/>
          </a:p>
        </p:txBody>
      </p:sp>
      <p:sp>
        <p:nvSpPr>
          <p:cNvPr id="4" name="Text Placeholder 3"/>
          <p:cNvSpPr>
            <a:spLocks noGrp="1"/>
          </p:cNvSpPr>
          <p:nvPr>
            <p:ph type="body" sz="quarter" idx="12"/>
          </p:nvPr>
        </p:nvSpPr>
        <p:spPr/>
        <p:txBody>
          <a:bodyPr/>
          <a:lstStyle/>
          <a:p>
            <a:r>
              <a:rPr lang="en-US" dirty="0">
                <a:solidFill>
                  <a:srgbClr val="A40F6C"/>
                </a:solidFill>
              </a:rPr>
              <a:t>ARC Training Centre for Transforming Maintenance through Data Science</a:t>
            </a:r>
          </a:p>
          <a:p>
            <a:endParaRPr lang="en-AU" dirty="0"/>
          </a:p>
        </p:txBody>
      </p:sp>
      <p:sp>
        <p:nvSpPr>
          <p:cNvPr id="5" name="Text Placeholder 4"/>
          <p:cNvSpPr>
            <a:spLocks noGrp="1"/>
          </p:cNvSpPr>
          <p:nvPr>
            <p:ph type="body" sz="quarter" idx="13"/>
          </p:nvPr>
        </p:nvSpPr>
        <p:spPr/>
        <p:txBody>
          <a:bodyPr/>
          <a:lstStyle/>
          <a:p>
            <a:r>
              <a:rPr lang="en-AU" dirty="0"/>
              <a:t>https://www.maintenance.org.au/</a:t>
            </a:r>
          </a:p>
          <a:p>
            <a:endParaRPr lang="en-AU" dirty="0"/>
          </a:p>
        </p:txBody>
      </p:sp>
      <p:pic>
        <p:nvPicPr>
          <p:cNvPr id="7" name="Content Placeholde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47451" y="1758363"/>
            <a:ext cx="5765800" cy="2769665"/>
          </a:xfrm>
          <a:prstGeom prst="rect">
            <a:avLst/>
          </a:prstGeom>
          <a:ln>
            <a:solidFill>
              <a:schemeClr val="accent5"/>
            </a:solidFill>
          </a:ln>
        </p:spPr>
      </p:pic>
    </p:spTree>
    <p:extLst>
      <p:ext uri="{BB962C8B-B14F-4D97-AF65-F5344CB8AC3E}">
        <p14:creationId xmlns:p14="http://schemas.microsoft.com/office/powerpoint/2010/main" val="4087357924"/>
      </p:ext>
    </p:extLst>
  </p:cSld>
  <p:clrMapOvr>
    <a:masterClrMapping/>
  </p:clrMapOvr>
  <p:timing>
    <p:tnLst>
      <p:par>
        <p:cTn id="1" dur="indefinite" restart="never" nodeType="tmRoot"/>
      </p:par>
    </p:tnLst>
  </p:timing>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CFA1E245530B4792F09A51240E4736" ma:contentTypeVersion="15" ma:contentTypeDescription="Create a new document." ma:contentTypeScope="" ma:versionID="f697d5342a699343d4946645907bc392">
  <xsd:schema xmlns:xsd="http://www.w3.org/2001/XMLSchema" xmlns:xs="http://www.w3.org/2001/XMLSchema" xmlns:p="http://schemas.microsoft.com/office/2006/metadata/properties" xmlns:ns1="http://schemas.microsoft.com/sharepoint/v3" xmlns:ns3="244c5a6a-7c35-4ee8-8ff9-301907ab7949" xmlns:ns4="41a32816-e591-4039-a2ac-d7daf3be704b" targetNamespace="http://schemas.microsoft.com/office/2006/metadata/properties" ma:root="true" ma:fieldsID="8d8c5c51a525989323bdd6603ed5428b" ns1:_="" ns3:_="" ns4:_="">
    <xsd:import namespace="http://schemas.microsoft.com/sharepoint/v3"/>
    <xsd:import namespace="244c5a6a-7c35-4ee8-8ff9-301907ab7949"/>
    <xsd:import namespace="41a32816-e591-4039-a2ac-d7daf3be704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1:_ip_UnifiedCompliancePolicyProperties" minOccurs="0"/>
                <xsd:element ref="ns1:_ip_UnifiedCompliancePolicyUIAc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4c5a6a-7c35-4ee8-8ff9-301907ab79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a32816-e591-4039-a2ac-d7daf3be704b"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0D8ACDE-8CDD-4435-8AFB-A5B74B557097}">
  <ds:schemaRefs>
    <ds:schemaRef ds:uri="http://schemas.microsoft.com/sharepoint/v3/contenttype/forms"/>
  </ds:schemaRefs>
</ds:datastoreItem>
</file>

<file path=customXml/itemProps2.xml><?xml version="1.0" encoding="utf-8"?>
<ds:datastoreItem xmlns:ds="http://schemas.openxmlformats.org/officeDocument/2006/customXml" ds:itemID="{657C1853-562B-4FE5-A2D4-EA37AA6ABB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44c5a6a-7c35-4ee8-8ff9-301907ab7949"/>
    <ds:schemaRef ds:uri="41a32816-e591-4039-a2ac-d7daf3be70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23B7FC-7C1E-445C-A5A0-6E265AE0DE8A}">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41a32816-e591-4039-a2ac-d7daf3be704b"/>
    <ds:schemaRef ds:uri="244c5a6a-7c35-4ee8-8ff9-301907ab794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A8014 CORE Skills Powerpoint-1.thmx</Template>
  <TotalTime>25863</TotalTime>
  <Words>3203</Words>
  <Application>Microsoft Office PowerPoint</Application>
  <PresentationFormat>On-screen Show (16:9)</PresentationFormat>
  <Paragraphs>495</Paragraphs>
  <Slides>58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ＭＳ Ｐゴシック</vt:lpstr>
      <vt:lpstr>Arial</vt:lpstr>
      <vt:lpstr>Arial Nova Cond Light</vt:lpstr>
      <vt:lpstr>Calibri</vt:lpstr>
      <vt:lpstr>Cambria Math</vt:lpstr>
      <vt:lpstr>FontAwesome</vt:lpstr>
      <vt:lpstr>Interstate-Regular</vt:lpstr>
      <vt:lpstr>NimbusRomNo9L-Regu</vt:lpstr>
      <vt:lpstr>Nunito</vt: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Tyler Bikaun</cp:lastModifiedBy>
  <cp:revision>174</cp:revision>
  <dcterms:created xsi:type="dcterms:W3CDTF">2020-01-22T07:55:46Z</dcterms:created>
  <dcterms:modified xsi:type="dcterms:W3CDTF">2020-12-14T11:53:51Z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0x010100FECFA1E245530B4792F09A51240E4736</vt:lpwstr>
  </property>
</Properties>
</file>